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9" r:id="rId2"/>
    <p:sldId id="308" r:id="rId3"/>
    <p:sldId id="430" r:id="rId4"/>
    <p:sldId id="436" r:id="rId5"/>
    <p:sldId id="411" r:id="rId6"/>
    <p:sldId id="412" r:id="rId7"/>
    <p:sldId id="381" r:id="rId8"/>
    <p:sldId id="438" r:id="rId9"/>
    <p:sldId id="443" r:id="rId10"/>
    <p:sldId id="399" r:id="rId11"/>
    <p:sldId id="404" r:id="rId12"/>
    <p:sldId id="444" r:id="rId13"/>
    <p:sldId id="445" r:id="rId14"/>
    <p:sldId id="439" r:id="rId1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E"/>
    <a:srgbClr val="336799"/>
    <a:srgbClr val="0000CC"/>
    <a:srgbClr val="000099"/>
    <a:srgbClr val="0066FF"/>
    <a:srgbClr val="0F8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0" autoAdjust="0"/>
    <p:restoredTop sz="90909" autoAdjust="0"/>
  </p:normalViewPr>
  <p:slideViewPr>
    <p:cSldViewPr>
      <p:cViewPr varScale="1">
        <p:scale>
          <a:sx n="82" d="100"/>
          <a:sy n="82" d="100"/>
        </p:scale>
        <p:origin x="174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70F43F02-DAF9-9741-BD0D-1AC026D2488C}" type="datetimeFigureOut">
              <a:rPr lang="es-ES"/>
              <a:pPr>
                <a:defRPr/>
              </a:pPr>
              <a:t>27/11/2024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59901981-C285-F24A-A8E9-6FABE32D12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035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20A798DA-1245-3846-BFD1-DE963EC71D39}" type="datetimeFigureOut">
              <a:rPr lang="es-ES"/>
              <a:pPr>
                <a:defRPr/>
              </a:pPr>
              <a:t>27/11/2024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8AA564DA-3B8D-684C-A941-1D49CD2B6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2465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A564DA-3B8D-684C-A941-1D49CD2B60D5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42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A564DA-3B8D-684C-A941-1D49CD2B60D5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249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A564DA-3B8D-684C-A941-1D49CD2B60D5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236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A564DA-3B8D-684C-A941-1D49CD2B60D5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766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A564DA-3B8D-684C-A941-1D49CD2B60D5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766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A564DA-3B8D-684C-A941-1D49CD2B60D5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42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A564DA-3B8D-684C-A941-1D49CD2B60D5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A564DA-3B8D-684C-A941-1D49CD2B60D5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76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A564DA-3B8D-684C-A941-1D49CD2B60D5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933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A564DA-3B8D-684C-A941-1D49CD2B60D5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11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A564DA-3B8D-684C-A941-1D49CD2B60D5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30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A564DA-3B8D-684C-A941-1D49CD2B60D5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20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A564DA-3B8D-684C-A941-1D49CD2B60D5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216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AA564DA-3B8D-684C-A941-1D49CD2B60D5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30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Julio 2014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Grado en Ingeniería Aeroespacial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9945B-FD99-8046-9812-2F6BB9E2014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16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Julio 2014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Grado en Ingeniería Aeroespacial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E1898-5360-3342-89EB-5E4191A668F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31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Julio 2014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Grado en Ingeniería Aeroespacial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3DBF9-B7F7-BF4E-82EB-5C05F5331E9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3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Julio 2014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Grado en Ingeniería Aeroespacial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4D073-7155-9448-BF50-F69C2218CC4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2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Julio 2014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Grado en Ingeniería Aeroespacial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1942F-E0EB-5F4A-B117-0EF6C7EA92E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59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Julio 2014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Grado en Ingeniería Aeroespacial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7FB67-942F-2545-B17D-8643CCE27E9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1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Julio 2014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Grado en Ingeniería Aeroespacial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FCCCA-AC55-844A-BF8C-C958E7CF463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9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Julio 2014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Grado en Ingeniería Aeroespacial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0AD87-04C4-164B-8D90-3443FE38C2A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85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Julio 2014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Grado en Ingeniería Aeroespacial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0D4F5-5045-EE41-AA4C-156AAFD4A23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61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Julio 2014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Grado en Ingeniería Aeroespacial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76A5A-B700-AA46-8C1B-BDB5E9F6AE7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4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Julio 2014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Grado en Ingeniería Aeroespacial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1C618-2208-EB4A-9C5B-000D6D22F6C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7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/>
              <a:t>Julio 2014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/>
              <a:t>Grado en Ingeniería Aeroespacial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55F2C2-ACAD-654E-9A42-9BCDF968EDC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4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588" y="-11113"/>
            <a:ext cx="9156700" cy="585788"/>
          </a:xfrm>
          <a:prstGeom prst="rect">
            <a:avLst/>
          </a:prstGeom>
          <a:gradFill>
            <a:gsLst>
              <a:gs pos="75000">
                <a:schemeClr val="bg1"/>
              </a:gs>
              <a:gs pos="0">
                <a:srgbClr val="002060"/>
              </a:gs>
              <a:gs pos="0">
                <a:schemeClr val="tx2"/>
              </a:gs>
              <a:gs pos="15000">
                <a:srgbClr val="002060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15364" name="4 CuadroTexto"/>
          <p:cNvSpPr txBox="1">
            <a:spLocks noChangeArrowheads="1"/>
          </p:cNvSpPr>
          <p:nvPr/>
        </p:nvSpPr>
        <p:spPr bwMode="auto">
          <a:xfrm>
            <a:off x="860734" y="3861344"/>
            <a:ext cx="74168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endParaRPr lang="es-ES_tradnl" sz="1400" b="1" dirty="0">
              <a:latin typeface="Mr10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s-ES_tradnl" sz="1600" b="1" dirty="0">
                <a:ea typeface="Arial" charset="0"/>
                <a:cs typeface="Arial" charset="0"/>
              </a:rPr>
              <a:t>Curso 2015-2016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s-ES_tradnl" sz="1800" b="1" dirty="0">
              <a:ea typeface="Arial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1600" b="1" dirty="0">
                <a:ea typeface="Arial" charset="0"/>
                <a:cs typeface="Arial" charset="0"/>
              </a:rPr>
              <a:t>		Autor:   	</a:t>
            </a:r>
            <a:r>
              <a:rPr lang="es-ES_tradnl" sz="1600" dirty="0">
                <a:ea typeface="Arial" charset="0"/>
                <a:cs typeface="Arial" charset="0"/>
              </a:rPr>
              <a:t>Daniel Mauricio Bautista Vélez</a:t>
            </a:r>
            <a:endParaRPr lang="es-ES_tradnl" sz="1600" u="sng" dirty="0">
              <a:ea typeface="Arial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1600" b="1" dirty="0">
                <a:ea typeface="Arial" charset="0"/>
                <a:cs typeface="Arial" charset="0"/>
              </a:rPr>
              <a:t>		Tutor:   	</a:t>
            </a:r>
            <a:r>
              <a:rPr lang="es-ES_tradnl" sz="1600" dirty="0" err="1">
                <a:ea typeface="Arial" charset="0"/>
                <a:cs typeface="Arial" charset="0"/>
              </a:rPr>
              <a:t>Jos</a:t>
            </a:r>
            <a:r>
              <a:rPr lang="es-ES" sz="1600" dirty="0">
                <a:ea typeface="Arial" charset="0"/>
                <a:cs typeface="Arial" charset="0"/>
              </a:rPr>
              <a:t>é María García Oliver</a:t>
            </a:r>
            <a:endParaRPr lang="es-ES_tradnl" sz="1600" b="1" dirty="0">
              <a:ea typeface="Arial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" sz="1600" b="1" dirty="0">
                <a:ea typeface="Arial" charset="0"/>
                <a:cs typeface="Arial" charset="0"/>
              </a:rPr>
              <a:t>		</a:t>
            </a:r>
            <a:endParaRPr lang="es-ES" sz="1600" dirty="0">
              <a:ea typeface="Arial" charset="0"/>
              <a:cs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s-ES" sz="1800" i="1" dirty="0"/>
          </a:p>
          <a:p>
            <a:pPr algn="ctr" eaLnBrk="1" hangingPunct="1"/>
            <a:endParaRPr lang="es-ES" sz="1600" dirty="0"/>
          </a:p>
          <a:p>
            <a:pPr algn="ctr" eaLnBrk="1" hangingPunct="1"/>
            <a:endParaRPr lang="es-ES" sz="1800" dirty="0"/>
          </a:p>
          <a:p>
            <a:pPr algn="ctr" eaLnBrk="1" hangingPunct="1"/>
            <a:endParaRPr lang="es-ES" sz="1800" dirty="0"/>
          </a:p>
        </p:txBody>
      </p:sp>
      <p:sp>
        <p:nvSpPr>
          <p:cNvPr id="15369" name="4 CuadroTexto"/>
          <p:cNvSpPr txBox="1">
            <a:spLocks noChangeArrowheads="1"/>
          </p:cNvSpPr>
          <p:nvPr/>
        </p:nvSpPr>
        <p:spPr bwMode="auto">
          <a:xfrm>
            <a:off x="6628562" y="6333430"/>
            <a:ext cx="22729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400" i="1" dirty="0">
                <a:ea typeface="Arial" charset="0"/>
                <a:cs typeface="Arial" charset="0"/>
              </a:rPr>
              <a:t>Valencia, Julio 2017</a:t>
            </a:r>
            <a:endParaRPr lang="es-ES" sz="1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011907" y="1445310"/>
            <a:ext cx="71144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es-ES" altLang="es-ES" b="1" i="1" dirty="0">
                <a:solidFill>
                  <a:schemeClr val="tx2">
                    <a:lumMod val="75000"/>
                  </a:schemeClr>
                </a:solidFill>
                <a:ea typeface="Arial" charset="0"/>
                <a:cs typeface="Arial" charset="0"/>
              </a:rPr>
              <a:t>TRABAJO FIN DE GRADO INGENIERÍA MECÁNICA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51754" y="2386225"/>
            <a:ext cx="8834759" cy="1477328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altLang="es-ES" sz="3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Modelado CFD de la producción de hollín</a:t>
            </a:r>
          </a:p>
          <a:p>
            <a:pPr algn="ctr" eaLnBrk="1" hangingPunct="1">
              <a:defRPr/>
            </a:pPr>
            <a:r>
              <a:rPr lang="es-ES" altLang="es-ES" sz="3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cilindro de un motor de 2T </a:t>
            </a:r>
          </a:p>
          <a:p>
            <a:pPr algn="ctr" eaLnBrk="1" hangingPunct="1">
              <a:defRPr/>
            </a:pPr>
            <a:r>
              <a:rPr lang="es-ES" altLang="es-ES" sz="3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accesos ópticos</a:t>
            </a:r>
          </a:p>
        </p:txBody>
      </p:sp>
      <p:pic>
        <p:nvPicPr>
          <p:cNvPr id="10" name="1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199188"/>
            <a:ext cx="879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 Imag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-11113"/>
            <a:ext cx="17002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113"/>
            <a:ext cx="21701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88" y="-11113"/>
            <a:ext cx="9156700" cy="585788"/>
          </a:xfrm>
          <a:prstGeom prst="rect">
            <a:avLst/>
          </a:prstGeom>
          <a:gradFill>
            <a:gsLst>
              <a:gs pos="75000">
                <a:schemeClr val="bg1"/>
              </a:gs>
              <a:gs pos="0">
                <a:srgbClr val="002060"/>
              </a:gs>
              <a:gs pos="0">
                <a:schemeClr val="tx2"/>
              </a:gs>
              <a:gs pos="15000">
                <a:srgbClr val="002060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7410" name="0 Imag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-11113"/>
            <a:ext cx="17002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113"/>
            <a:ext cx="21701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8 CuadroTexto"/>
          <p:cNvSpPr txBox="1">
            <a:spLocks noChangeArrowheads="1"/>
          </p:cNvSpPr>
          <p:nvPr/>
        </p:nvSpPr>
        <p:spPr bwMode="auto">
          <a:xfrm>
            <a:off x="467544" y="764704"/>
            <a:ext cx="70178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sz="3000" dirty="0">
                <a:solidFill>
                  <a:schemeClr val="tx2"/>
                </a:solidFill>
                <a:ea typeface="Arial" charset="0"/>
                <a:cs typeface="Arial" charset="0"/>
              </a:rPr>
              <a:t>5.2. Análisis de resultados caso reactivo</a:t>
            </a:r>
          </a:p>
        </p:txBody>
      </p:sp>
      <p:pic>
        <p:nvPicPr>
          <p:cNvPr id="17416" name="13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199188"/>
            <a:ext cx="879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"/>
          <p:cNvCxnSpPr/>
          <p:nvPr/>
        </p:nvCxnSpPr>
        <p:spPr>
          <a:xfrm>
            <a:off x="28860" y="6221413"/>
            <a:ext cx="91582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3568" y="1556792"/>
            <a:ext cx="77866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2">
              <a:spcBef>
                <a:spcPct val="20000"/>
              </a:spcBef>
              <a:defRPr/>
            </a:pPr>
            <a:endParaRPr lang="es-ES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</p:txBody>
      </p:sp>
      <p:sp>
        <p:nvSpPr>
          <p:cNvPr id="1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s-ES" sz="1400" b="1" dirty="0">
              <a:solidFill>
                <a:srgbClr val="002060"/>
              </a:solidFill>
            </a:endParaRPr>
          </a:p>
          <a:p>
            <a:fld id="{EDA5D65D-CB2D-3A4E-9B27-9F39291C413A}" type="slidenum">
              <a:rPr lang="es-ES" sz="1400" b="1" smtClean="0">
                <a:solidFill>
                  <a:srgbClr val="002060"/>
                </a:solidFill>
              </a:rPr>
              <a:pPr/>
              <a:t>10</a:t>
            </a:fld>
            <a:r>
              <a:rPr lang="bg-BG" sz="1400" b="1" dirty="0">
                <a:solidFill>
                  <a:srgbClr val="002060"/>
                </a:solidFill>
              </a:rPr>
              <a:t>/1</a:t>
            </a:r>
            <a:r>
              <a:rPr lang="es-ES" sz="1400" b="1" dirty="0">
                <a:solidFill>
                  <a:srgbClr val="002060"/>
                </a:solidFill>
              </a:rPr>
              <a:t>4</a:t>
            </a:r>
          </a:p>
          <a:p>
            <a:endParaRPr lang="es-ES" sz="1400" b="1" dirty="0">
              <a:solidFill>
                <a:srgbClr val="002060"/>
              </a:solidFill>
            </a:endParaRPr>
          </a:p>
        </p:txBody>
      </p:sp>
      <p:sp>
        <p:nvSpPr>
          <p:cNvPr id="15" name="13 CuadroTexto"/>
          <p:cNvSpPr txBox="1">
            <a:spLocks noChangeArrowheads="1"/>
          </p:cNvSpPr>
          <p:nvPr/>
        </p:nvSpPr>
        <p:spPr bwMode="auto">
          <a:xfrm>
            <a:off x="1116012" y="6287204"/>
            <a:ext cx="698438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ES" sz="1000" b="1" i="1" dirty="0">
                <a:solidFill>
                  <a:srgbClr val="002060"/>
                </a:solidFill>
                <a:ea typeface="Arial" charset="0"/>
                <a:cs typeface="Arial" charset="0"/>
              </a:rPr>
              <a:t>Modelado CFD de la producción de hollín en el cilindro en un motor de dos tiempos con accesos ópticos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Trabajo Fin de Grado Ingeniería Mecánica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Curso académico 2016-2017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1560" y="1508731"/>
            <a:ext cx="7992888" cy="46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s-ES" sz="1800" dirty="0"/>
          </a:p>
          <a:p>
            <a:pPr>
              <a:buFont typeface="Wingdings" panose="05000000000000000000" pitchFamily="2" charset="2"/>
              <a:buChar char="Ø"/>
            </a:pPr>
            <a:endParaRPr lang="es-ES" sz="1800" dirty="0"/>
          </a:p>
          <a:p>
            <a:pPr lvl="0">
              <a:buFont typeface="Wingdings" panose="05000000000000000000" pitchFamily="2" charset="2"/>
              <a:buChar char="Ø"/>
            </a:pPr>
            <a:endParaRPr lang="es-ES" sz="1800" dirty="0"/>
          </a:p>
          <a:p>
            <a:pPr lvl="0">
              <a:buFont typeface="Wingdings" panose="05000000000000000000" pitchFamily="2" charset="2"/>
              <a:buChar char="Ø"/>
            </a:pPr>
            <a:endParaRPr lang="es-ES" sz="1800" dirty="0"/>
          </a:p>
          <a:p>
            <a:pPr lvl="0">
              <a:buFont typeface="Wingdings" panose="05000000000000000000" pitchFamily="2" charset="2"/>
              <a:buChar char="Ø"/>
            </a:pPr>
            <a:endParaRPr lang="es-ES" sz="1800" dirty="0"/>
          </a:p>
          <a:p>
            <a:pPr marL="457200" lvl="1" indent="0" algn="just">
              <a:spcBef>
                <a:spcPct val="20000"/>
              </a:spcBef>
            </a:pPr>
            <a:endParaRPr lang="es-ES" sz="1600" dirty="0">
              <a:ea typeface="Arial" charset="0"/>
              <a:cs typeface="Arial" charset="0"/>
            </a:endParaRPr>
          </a:p>
          <a:p>
            <a:pPr lvl="1" algn="just"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es-ES" sz="1600" dirty="0">
              <a:ea typeface="Arial" charset="0"/>
              <a:cs typeface="Arial" charset="0"/>
            </a:endParaRPr>
          </a:p>
          <a:p>
            <a:pPr lvl="1" algn="just"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es-ES" sz="1600" dirty="0">
              <a:ea typeface="Arial" charset="0"/>
              <a:cs typeface="Arial" charset="0"/>
            </a:endParaRPr>
          </a:p>
          <a:p>
            <a:pPr lvl="1" algn="just"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es-ES" sz="1600" dirty="0">
              <a:ea typeface="Arial" charset="0"/>
              <a:cs typeface="Arial" charset="0"/>
            </a:endParaRPr>
          </a:p>
          <a:p>
            <a:pPr lvl="1" algn="just"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es-ES" sz="1600" dirty="0">
              <a:ea typeface="Arial" charset="0"/>
              <a:cs typeface="Arial" charset="0"/>
            </a:endParaRPr>
          </a:p>
          <a:p>
            <a:pPr lvl="1" algn="just"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es-ES" sz="1600" dirty="0">
              <a:ea typeface="Arial" charset="0"/>
              <a:cs typeface="Arial" charset="0"/>
            </a:endParaRPr>
          </a:p>
          <a:p>
            <a:pPr lvl="1" algn="just"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es-ES" sz="1600" dirty="0">
              <a:ea typeface="Arial" charset="0"/>
              <a:cs typeface="Arial" charset="0"/>
            </a:endParaRPr>
          </a:p>
          <a:p>
            <a:pPr lvl="1" algn="just"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es-ES" sz="1600" dirty="0">
              <a:ea typeface="Arial" charset="0"/>
              <a:cs typeface="Arial" charset="0"/>
            </a:endParaRPr>
          </a:p>
          <a:p>
            <a:pPr lvl="1" algn="just"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es-ES" sz="1600" dirty="0">
              <a:ea typeface="Arial" charset="0"/>
              <a:cs typeface="Arial" charset="0"/>
            </a:endParaRPr>
          </a:p>
          <a:p>
            <a:pPr lvl="1" algn="just"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es-ES" sz="1600" dirty="0">
              <a:ea typeface="Arial" charset="0"/>
              <a:cs typeface="Arial" charset="0"/>
            </a:endParaRPr>
          </a:p>
          <a:p>
            <a:pPr lvl="1" algn="just"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es-ES" sz="1600" dirty="0">
              <a:ea typeface="Arial" charset="0"/>
              <a:cs typeface="Arial" charset="0"/>
            </a:endParaRPr>
          </a:p>
          <a:p>
            <a:pPr marL="457200" lvl="1" indent="0" algn="just">
              <a:spcBef>
                <a:spcPct val="20000"/>
              </a:spcBef>
            </a:pPr>
            <a:endParaRPr lang="es-ES" sz="1600" dirty="0">
              <a:ea typeface="Arial" charset="0"/>
              <a:cs typeface="Arial" charset="0"/>
            </a:endParaRPr>
          </a:p>
          <a:p>
            <a:pPr marL="0" indent="0" algn="just">
              <a:spcBef>
                <a:spcPct val="20000"/>
              </a:spcBef>
            </a:pPr>
            <a:endParaRPr lang="es-ES" sz="2000" dirty="0">
              <a:ea typeface="Arial" charset="0"/>
              <a:cs typeface="Arial" charset="0"/>
            </a:endParaRPr>
          </a:p>
          <a:p>
            <a:pPr marL="0" indent="0" algn="just">
              <a:spcBef>
                <a:spcPct val="20000"/>
              </a:spcBef>
            </a:pPr>
            <a:endParaRPr lang="es-ES" sz="2000" b="1" dirty="0">
              <a:latin typeface="Calibri" charset="0"/>
            </a:endParaRPr>
          </a:p>
          <a:p>
            <a:pPr algn="just">
              <a:spcBef>
                <a:spcPct val="20000"/>
              </a:spcBef>
              <a:buFont typeface="Arial"/>
              <a:buChar char="•"/>
            </a:pPr>
            <a:endParaRPr lang="es-ES" sz="2000" b="1" dirty="0">
              <a:latin typeface="Calibri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" r="7871"/>
          <a:stretch/>
        </p:blipFill>
        <p:spPr>
          <a:xfrm>
            <a:off x="374692" y="1566080"/>
            <a:ext cx="4636457" cy="2671126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965300" y="4316568"/>
            <a:ext cx="3528392" cy="954107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400" b="1" dirty="0"/>
              <a:t>Sin diferencias significativas de penetración y LL.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400" b="1" dirty="0"/>
              <a:t>Posibles diferencias inducidas por el campo de velocidad.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313288" y="1566081"/>
            <a:ext cx="2787104" cy="3119819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5011150" y="4802330"/>
            <a:ext cx="3528392" cy="738664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400" b="1" dirty="0"/>
              <a:t>Valores calculados por debajo de experimentales.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136914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88" y="1365791"/>
            <a:ext cx="6840000" cy="343136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8" y="1340768"/>
            <a:ext cx="6840000" cy="343136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88" y="1357785"/>
            <a:ext cx="6984214" cy="345879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588" y="-11113"/>
            <a:ext cx="9156700" cy="585788"/>
          </a:xfrm>
          <a:prstGeom prst="rect">
            <a:avLst/>
          </a:prstGeom>
          <a:gradFill>
            <a:gsLst>
              <a:gs pos="75000">
                <a:schemeClr val="bg1"/>
              </a:gs>
              <a:gs pos="0">
                <a:srgbClr val="002060"/>
              </a:gs>
              <a:gs pos="0">
                <a:schemeClr val="tx2"/>
              </a:gs>
              <a:gs pos="15000">
                <a:srgbClr val="002060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7410" name="0 Image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-11113"/>
            <a:ext cx="17002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1 Imagen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113"/>
            <a:ext cx="21701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8 CuadroTexto"/>
          <p:cNvSpPr txBox="1">
            <a:spLocks noChangeArrowheads="1"/>
          </p:cNvSpPr>
          <p:nvPr/>
        </p:nvSpPr>
        <p:spPr bwMode="auto">
          <a:xfrm>
            <a:off x="467544" y="764704"/>
            <a:ext cx="839486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sz="3000" dirty="0">
                <a:solidFill>
                  <a:schemeClr val="tx2"/>
                </a:solidFill>
                <a:ea typeface="Arial" charset="0"/>
                <a:cs typeface="Arial" charset="0"/>
              </a:rPr>
              <a:t>5.2. Análisis de resultados caso reactivo (hollín)</a:t>
            </a:r>
          </a:p>
        </p:txBody>
      </p:sp>
      <p:pic>
        <p:nvPicPr>
          <p:cNvPr id="17416" name="13 Image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199188"/>
            <a:ext cx="879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"/>
          <p:cNvCxnSpPr/>
          <p:nvPr/>
        </p:nvCxnSpPr>
        <p:spPr>
          <a:xfrm>
            <a:off x="28860" y="6221413"/>
            <a:ext cx="91582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A5D65D-CB2D-3A4E-9B27-9F39291C413A}" type="slidenum">
              <a:rPr lang="es-ES" sz="1400" b="1" smtClean="0">
                <a:solidFill>
                  <a:srgbClr val="002060"/>
                </a:solidFill>
              </a:rPr>
              <a:pPr/>
              <a:t>11</a:t>
            </a:fld>
            <a:r>
              <a:rPr lang="bg-BG" sz="1400" b="1" dirty="0">
                <a:solidFill>
                  <a:srgbClr val="002060"/>
                </a:solidFill>
              </a:rPr>
              <a:t>/1</a:t>
            </a:r>
            <a:r>
              <a:rPr lang="es-ES" sz="14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5" name="13 CuadroTexto"/>
          <p:cNvSpPr txBox="1">
            <a:spLocks noChangeArrowheads="1"/>
          </p:cNvSpPr>
          <p:nvPr/>
        </p:nvSpPr>
        <p:spPr bwMode="auto">
          <a:xfrm>
            <a:off x="1116012" y="6287204"/>
            <a:ext cx="698438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ES" sz="1000" b="1" i="1" dirty="0">
                <a:solidFill>
                  <a:srgbClr val="002060"/>
                </a:solidFill>
                <a:ea typeface="Arial" charset="0"/>
                <a:cs typeface="Arial" charset="0"/>
              </a:rPr>
              <a:t>Modelado CFD de la producción de hollín en el cilindro en un motor de dos tiempos con accesos ópticos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Trabajo Fin de Grado Ingeniería Mecánica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Curso académico 2016-2017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474267" y="4830422"/>
            <a:ext cx="6264696" cy="738664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400" b="1" dirty="0"/>
              <a:t>Comparación con medidas experimentales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400" b="1" dirty="0"/>
              <a:t>En cálculos existencia </a:t>
            </a:r>
            <a:r>
              <a:rPr lang="es-ES" sz="1400" b="1" dirty="0">
                <a:latin typeface="+mn-lt"/>
                <a:cs typeface="+mn-cs"/>
              </a:rPr>
              <a:t>de hollín 0,59 ms después de inyección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s-ES" sz="1400" b="1" dirty="0">
              <a:latin typeface="+mn-lt"/>
              <a:cs typeface="+mn-cs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473399" y="4840707"/>
            <a:ext cx="6264696" cy="738664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400" b="1" dirty="0"/>
              <a:t>Grandes diferencias en la masa de hollín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400" b="1" dirty="0"/>
              <a:t>Diferencias entre casos calculados</a:t>
            </a:r>
            <a:endParaRPr lang="es-ES" sz="1400" b="1" dirty="0">
              <a:latin typeface="+mn-lt"/>
              <a:cs typeface="+mn-cs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400" b="1" dirty="0">
                <a:latin typeface="+mn-lt"/>
                <a:cs typeface="+mn-cs"/>
              </a:rPr>
              <a:t>En caso final mayor superficie saturada, mayor cantidad de hollín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479203" y="4829049"/>
            <a:ext cx="6264696" cy="954107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400" b="1" dirty="0"/>
              <a:t>Evolución temporal de masa de hollín en cámara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400" b="1" dirty="0"/>
              <a:t>Experimental multiplicada por cuarto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400" b="1" dirty="0"/>
              <a:t>Consistente con lo visto en los mapas de fracción volumétrica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400" b="1" dirty="0">
                <a:latin typeface="+mn-lt"/>
                <a:cs typeface="+mn-cs"/>
              </a:rPr>
              <a:t>Explicación con fracción de mezcla en el eje</a:t>
            </a:r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707904" y="1628800"/>
            <a:ext cx="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1475656" y="4840707"/>
            <a:ext cx="6264696" cy="954107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400" b="1" dirty="0"/>
              <a:t>Fracción de mezcla  mayor en el caso final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400" b="1" dirty="0">
                <a:latin typeface="+mn-lt"/>
                <a:cs typeface="+mn-cs"/>
              </a:rPr>
              <a:t>Supone menor englobamiento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400" b="1" dirty="0"/>
              <a:t>Por tanto  mayor dosado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400" b="1" dirty="0">
                <a:latin typeface="+mn-lt"/>
                <a:cs typeface="+mn-cs"/>
              </a:rPr>
              <a:t>Mayor producción de hollín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95" y="1384707"/>
            <a:ext cx="6929904" cy="3456000"/>
          </a:xfrm>
          <a:prstGeom prst="rect">
            <a:avLst/>
          </a:prstGeom>
        </p:spPr>
      </p:pic>
      <p:sp>
        <p:nvSpPr>
          <p:cNvPr id="18" name="17 Triángulo isósceles"/>
          <p:cNvSpPr/>
          <p:nvPr/>
        </p:nvSpPr>
        <p:spPr>
          <a:xfrm rot="16200000">
            <a:off x="5796409" y="1952561"/>
            <a:ext cx="864097" cy="216078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2" name="21 Conector recto"/>
          <p:cNvCxnSpPr>
            <a:stCxn id="18" idx="0"/>
          </p:cNvCxnSpPr>
          <p:nvPr/>
        </p:nvCxnSpPr>
        <p:spPr>
          <a:xfrm>
            <a:off x="5148064" y="3032954"/>
            <a:ext cx="216078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Elipse"/>
          <p:cNvSpPr/>
          <p:nvPr/>
        </p:nvSpPr>
        <p:spPr>
          <a:xfrm>
            <a:off x="5076056" y="2996952"/>
            <a:ext cx="72008" cy="5949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4" name="2053 Flecha curvada hacia la derecha"/>
          <p:cNvSpPr/>
          <p:nvPr/>
        </p:nvSpPr>
        <p:spPr>
          <a:xfrm>
            <a:off x="5382090" y="2407072"/>
            <a:ext cx="234026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5" name="44 Flecha curvada hacia la derecha"/>
          <p:cNvSpPr/>
          <p:nvPr/>
        </p:nvSpPr>
        <p:spPr>
          <a:xfrm>
            <a:off x="5768516" y="2330249"/>
            <a:ext cx="234026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7" name="46 Flecha curvada hacia la derecha"/>
          <p:cNvSpPr/>
          <p:nvPr/>
        </p:nvSpPr>
        <p:spPr>
          <a:xfrm>
            <a:off x="6154942" y="2230621"/>
            <a:ext cx="234026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56" name="2055 Flecha curvada hacia abajo"/>
          <p:cNvSpPr/>
          <p:nvPr/>
        </p:nvSpPr>
        <p:spPr>
          <a:xfrm rot="16200000">
            <a:off x="5229690" y="3347990"/>
            <a:ext cx="538826" cy="23402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0" name="49 Flecha curvada hacia abajo"/>
          <p:cNvSpPr/>
          <p:nvPr/>
        </p:nvSpPr>
        <p:spPr>
          <a:xfrm rot="16200000">
            <a:off x="5617474" y="3473264"/>
            <a:ext cx="538826" cy="2367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1" name="50 Flecha curvada hacia abajo"/>
          <p:cNvSpPr/>
          <p:nvPr/>
        </p:nvSpPr>
        <p:spPr>
          <a:xfrm rot="16200000">
            <a:off x="5996629" y="3540717"/>
            <a:ext cx="538826" cy="2458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 animBg="1"/>
      <p:bldP spid="26" grpId="0" animBg="1"/>
      <p:bldP spid="18" grpId="0" animBg="1"/>
      <p:bldP spid="27" grpId="0" animBg="1"/>
      <p:bldP spid="2054" grpId="0" animBg="1"/>
      <p:bldP spid="45" grpId="0" animBg="1"/>
      <p:bldP spid="47" grpId="0" animBg="1"/>
      <p:bldP spid="2056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88" y="-11113"/>
            <a:ext cx="9156700" cy="585788"/>
          </a:xfrm>
          <a:prstGeom prst="rect">
            <a:avLst/>
          </a:prstGeom>
          <a:gradFill>
            <a:gsLst>
              <a:gs pos="75000">
                <a:schemeClr val="bg1"/>
              </a:gs>
              <a:gs pos="0">
                <a:srgbClr val="002060"/>
              </a:gs>
              <a:gs pos="0">
                <a:schemeClr val="tx2"/>
              </a:gs>
              <a:gs pos="15000">
                <a:srgbClr val="002060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7410" name="0 Imag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-11113"/>
            <a:ext cx="17002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113"/>
            <a:ext cx="21701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8 CuadroTexto"/>
          <p:cNvSpPr txBox="1">
            <a:spLocks noChangeArrowheads="1"/>
          </p:cNvSpPr>
          <p:nvPr/>
        </p:nvSpPr>
        <p:spPr bwMode="auto">
          <a:xfrm>
            <a:off x="467544" y="764704"/>
            <a:ext cx="31357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sz="3000" b="1" dirty="0">
                <a:solidFill>
                  <a:schemeClr val="tx2"/>
                </a:solidFill>
                <a:ea typeface="Arial" charset="0"/>
                <a:cs typeface="Arial" charset="0"/>
              </a:rPr>
              <a:t>6. Conclusiones</a:t>
            </a:r>
          </a:p>
        </p:txBody>
      </p:sp>
      <p:pic>
        <p:nvPicPr>
          <p:cNvPr id="17416" name="13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199188"/>
            <a:ext cx="879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"/>
          <p:cNvCxnSpPr/>
          <p:nvPr/>
        </p:nvCxnSpPr>
        <p:spPr>
          <a:xfrm>
            <a:off x="0" y="6237288"/>
            <a:ext cx="91582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3568" y="1556792"/>
            <a:ext cx="77866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2">
              <a:spcBef>
                <a:spcPct val="20000"/>
              </a:spcBef>
              <a:defRPr/>
            </a:pPr>
            <a:endParaRPr lang="es-ES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1560" y="1630678"/>
            <a:ext cx="7992888" cy="46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>
                <a:latin typeface="Calibri" charset="0"/>
              </a:rPr>
              <a:t>Estudio sobre un MEC de dos tiempo (Motor Maqueta).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>
                <a:latin typeface="Calibri" charset="0"/>
              </a:rPr>
              <a:t>Metodología: pre-procesado, cálculo, post-procesado.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>
                <a:latin typeface="Calibri" charset="0"/>
              </a:rPr>
              <a:t>2 configuraciones distintas vs medidas experimentales.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>
                <a:latin typeface="Calibri" charset="0"/>
              </a:rPr>
              <a:t>Cálculo en condiciones reactivas: diferencias entre casos y medidas experimentales.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>
                <a:latin typeface="Calibri" charset="0"/>
              </a:rPr>
              <a:t>Diferencias entre casos debido a la malla principalmente.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>
                <a:latin typeface="Calibri" charset="0"/>
              </a:rPr>
              <a:t>Mayor producción de hollín en cálculos.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>
                <a:latin typeface="Calibri" charset="0"/>
              </a:rPr>
              <a:t>Viabilidad en el modelo de hollín.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>
                <a:latin typeface="Calibri" charset="0"/>
              </a:rPr>
              <a:t>Estudio abierto para investigaciones posteriores.</a:t>
            </a: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es-ES" sz="2000" dirty="0">
              <a:latin typeface="Calibri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es-ES" sz="2000" dirty="0">
              <a:latin typeface="Calibri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es-ES" sz="2000" dirty="0">
              <a:latin typeface="Calibri" charset="0"/>
            </a:endParaRPr>
          </a:p>
          <a:p>
            <a:pPr algn="just">
              <a:spcBef>
                <a:spcPct val="20000"/>
              </a:spcBef>
              <a:buFont typeface="Arial" pitchFamily="34" charset="0"/>
              <a:buChar char="•"/>
            </a:pPr>
            <a:endParaRPr lang="es-ES" sz="2000" dirty="0">
              <a:latin typeface="Calibri" charset="0"/>
            </a:endParaRPr>
          </a:p>
        </p:txBody>
      </p:sp>
      <p:sp>
        <p:nvSpPr>
          <p:cNvPr id="1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A5D65D-CB2D-3A4E-9B27-9F39291C413A}" type="slidenum">
              <a:rPr lang="es-ES" sz="1400" b="1" smtClean="0">
                <a:solidFill>
                  <a:srgbClr val="002060"/>
                </a:solidFill>
              </a:rPr>
              <a:pPr/>
              <a:t>12</a:t>
            </a:fld>
            <a:r>
              <a:rPr lang="bg-BG" sz="1400" b="1" dirty="0">
                <a:solidFill>
                  <a:srgbClr val="002060"/>
                </a:solidFill>
              </a:rPr>
              <a:t>/</a:t>
            </a:r>
            <a:r>
              <a:rPr lang="es-ES" sz="14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18" name="13 CuadroTexto"/>
          <p:cNvSpPr txBox="1">
            <a:spLocks noChangeArrowheads="1"/>
          </p:cNvSpPr>
          <p:nvPr/>
        </p:nvSpPr>
        <p:spPr bwMode="auto">
          <a:xfrm>
            <a:off x="1116012" y="6287204"/>
            <a:ext cx="698438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ES" sz="1000" b="1" i="1" dirty="0">
                <a:solidFill>
                  <a:srgbClr val="002060"/>
                </a:solidFill>
                <a:ea typeface="Arial" charset="0"/>
                <a:cs typeface="Arial" charset="0"/>
              </a:rPr>
              <a:t>Modelado CFD de la producción de hollín en el cilindro en un motor de dos tiempos con accesos ópticos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Trabajo Fin de Grado Ingeniería Mecánica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Curso académico 2016-2017</a:t>
            </a:r>
          </a:p>
        </p:txBody>
      </p:sp>
    </p:spTree>
    <p:extLst>
      <p:ext uri="{BB962C8B-B14F-4D97-AF65-F5344CB8AC3E}">
        <p14:creationId xmlns:p14="http://schemas.microsoft.com/office/powerpoint/2010/main" val="12608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88" y="-11113"/>
            <a:ext cx="9156700" cy="585788"/>
          </a:xfrm>
          <a:prstGeom prst="rect">
            <a:avLst/>
          </a:prstGeom>
          <a:gradFill>
            <a:gsLst>
              <a:gs pos="75000">
                <a:schemeClr val="bg1"/>
              </a:gs>
              <a:gs pos="0">
                <a:srgbClr val="002060"/>
              </a:gs>
              <a:gs pos="0">
                <a:schemeClr val="tx2"/>
              </a:gs>
              <a:gs pos="15000">
                <a:srgbClr val="002060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7410" name="0 Imag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-11113"/>
            <a:ext cx="17002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113"/>
            <a:ext cx="21701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8 CuadroTexto"/>
          <p:cNvSpPr txBox="1">
            <a:spLocks noChangeArrowheads="1"/>
          </p:cNvSpPr>
          <p:nvPr/>
        </p:nvSpPr>
        <p:spPr bwMode="auto">
          <a:xfrm>
            <a:off x="467544" y="764704"/>
            <a:ext cx="29418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sz="3000" b="1" dirty="0">
                <a:solidFill>
                  <a:schemeClr val="tx2"/>
                </a:solidFill>
                <a:ea typeface="Arial" charset="0"/>
                <a:cs typeface="Arial" charset="0"/>
              </a:rPr>
              <a:t>7. Presupuesto</a:t>
            </a:r>
          </a:p>
        </p:txBody>
      </p:sp>
      <p:pic>
        <p:nvPicPr>
          <p:cNvPr id="17416" name="13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199188"/>
            <a:ext cx="879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"/>
          <p:cNvCxnSpPr/>
          <p:nvPr/>
        </p:nvCxnSpPr>
        <p:spPr>
          <a:xfrm>
            <a:off x="0" y="6237288"/>
            <a:ext cx="91582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3568" y="1556792"/>
            <a:ext cx="77866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2">
              <a:spcBef>
                <a:spcPct val="20000"/>
              </a:spcBef>
              <a:defRPr/>
            </a:pPr>
            <a:endParaRPr lang="es-ES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1560" y="1630678"/>
            <a:ext cx="7992888" cy="46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>
              <a:spcBef>
                <a:spcPct val="20000"/>
              </a:spcBef>
            </a:pPr>
            <a:endParaRPr lang="es-ES" sz="2000" b="1" dirty="0">
              <a:latin typeface="Calibri" charset="0"/>
            </a:endParaRPr>
          </a:p>
          <a:p>
            <a:pPr marL="0" indent="0" algn="just">
              <a:spcBef>
                <a:spcPct val="20000"/>
              </a:spcBef>
            </a:pPr>
            <a:endParaRPr lang="es-ES" sz="2000" b="1" dirty="0">
              <a:latin typeface="Calibri" charset="0"/>
            </a:endParaRPr>
          </a:p>
          <a:p>
            <a:pPr marL="0" indent="0" algn="just">
              <a:spcBef>
                <a:spcPct val="20000"/>
              </a:spcBef>
            </a:pPr>
            <a:endParaRPr lang="es-ES" sz="2000" b="1" dirty="0">
              <a:latin typeface="Calibri" charset="0"/>
            </a:endParaRPr>
          </a:p>
          <a:p>
            <a:pPr marL="0" indent="0" algn="just">
              <a:spcBef>
                <a:spcPct val="20000"/>
              </a:spcBef>
            </a:pPr>
            <a:endParaRPr lang="es-ES" sz="2000" b="1" dirty="0">
              <a:latin typeface="Calibri" charset="0"/>
            </a:endParaRPr>
          </a:p>
          <a:p>
            <a:pPr marL="0" indent="0" algn="just">
              <a:spcBef>
                <a:spcPct val="20000"/>
              </a:spcBef>
            </a:pPr>
            <a:endParaRPr lang="es-ES" sz="2000" b="1" dirty="0">
              <a:latin typeface="Calibri" charset="0"/>
            </a:endParaRPr>
          </a:p>
          <a:p>
            <a:pPr marL="0" indent="0" algn="just">
              <a:spcBef>
                <a:spcPct val="20000"/>
              </a:spcBef>
            </a:pPr>
            <a:endParaRPr lang="es-ES" sz="2000" b="1" dirty="0">
              <a:latin typeface="Calibri" charset="0"/>
            </a:endParaRPr>
          </a:p>
          <a:p>
            <a:pPr marL="0" indent="0" algn="just">
              <a:spcBef>
                <a:spcPct val="20000"/>
              </a:spcBef>
            </a:pPr>
            <a:endParaRPr lang="es-ES" sz="2000" b="1" dirty="0">
              <a:latin typeface="Calibri" charset="0"/>
            </a:endParaRPr>
          </a:p>
          <a:p>
            <a:pPr marL="0" indent="0" algn="just">
              <a:spcBef>
                <a:spcPct val="20000"/>
              </a:spcBef>
            </a:pPr>
            <a:r>
              <a:rPr lang="es-ES" sz="2000" dirty="0"/>
              <a:t>        </a:t>
            </a: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El presupuesto base de licitación asciende a la cantidad de veinticuatro mil quinientos cincuenta y nueve euros con setenta y tres céntimos.</a:t>
            </a:r>
          </a:p>
          <a:p>
            <a:pPr marL="0" indent="0" algn="just">
              <a:spcBef>
                <a:spcPct val="20000"/>
              </a:spcBef>
            </a:pPr>
            <a:endParaRPr lang="es-ES" sz="2000" b="1" dirty="0">
              <a:latin typeface="Calibri" charset="0"/>
            </a:endParaRPr>
          </a:p>
        </p:txBody>
      </p:sp>
      <p:sp>
        <p:nvSpPr>
          <p:cNvPr id="1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A5D65D-CB2D-3A4E-9B27-9F39291C413A}" type="slidenum">
              <a:rPr lang="es-ES" sz="1400" b="1" smtClean="0">
                <a:solidFill>
                  <a:srgbClr val="002060"/>
                </a:solidFill>
              </a:rPr>
              <a:pPr/>
              <a:t>13</a:t>
            </a:fld>
            <a:r>
              <a:rPr lang="bg-BG" sz="1400" b="1" dirty="0">
                <a:solidFill>
                  <a:srgbClr val="002060"/>
                </a:solidFill>
              </a:rPr>
              <a:t>/</a:t>
            </a:r>
            <a:r>
              <a:rPr lang="es-ES" sz="14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18" name="13 CuadroTexto"/>
          <p:cNvSpPr txBox="1">
            <a:spLocks noChangeArrowheads="1"/>
          </p:cNvSpPr>
          <p:nvPr/>
        </p:nvSpPr>
        <p:spPr bwMode="auto">
          <a:xfrm>
            <a:off x="1116012" y="6287204"/>
            <a:ext cx="698438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ES" sz="1000" b="1" i="1" dirty="0">
                <a:solidFill>
                  <a:srgbClr val="002060"/>
                </a:solidFill>
                <a:ea typeface="Arial" charset="0"/>
                <a:cs typeface="Arial" charset="0"/>
              </a:rPr>
              <a:t>Modelado CFD de la producción de hollín en el cilindro en un motor de dos tiempos con accesos ópticos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Trabajo Fin de Grado Ingeniería Mecánica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Curso académico 2016-2017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967753"/>
              </p:ext>
            </p:extLst>
          </p:nvPr>
        </p:nvGraphicFramePr>
        <p:xfrm>
          <a:off x="1255746" y="1651390"/>
          <a:ext cx="6704911" cy="2216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3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3955">
                <a:tc>
                  <a:txBody>
                    <a:bodyPr/>
                    <a:lstStyle/>
                    <a:p>
                      <a:pPr marL="6985" indent="3530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Total presupuesto de ejecución material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 indent="3530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19148.40 €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80">
                <a:tc>
                  <a:txBody>
                    <a:bodyPr/>
                    <a:lstStyle/>
                    <a:p>
                      <a:pPr marL="6985" indent="3530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Beneficio Industrial (6%)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 indent="3530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1148.90 €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80">
                <a:tc>
                  <a:txBody>
                    <a:bodyPr/>
                    <a:lstStyle/>
                    <a:p>
                      <a:pPr marL="6985" indent="3530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Total presupuesto de inversión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 indent="3530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20297.30 €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580">
                <a:tc>
                  <a:txBody>
                    <a:bodyPr/>
                    <a:lstStyle/>
                    <a:p>
                      <a:pPr marL="6985" indent="3530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I.V.A (21%)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 indent="3530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4262.43 €</a:t>
                      </a:r>
                      <a:endParaRPr lang="es-E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580">
                <a:tc>
                  <a:txBody>
                    <a:bodyPr/>
                    <a:lstStyle/>
                    <a:p>
                      <a:pPr marL="6985" indent="3530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Presupuesto base de licitación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 indent="3530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24559.73 €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0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588" y="-11113"/>
            <a:ext cx="9156700" cy="585788"/>
          </a:xfrm>
          <a:prstGeom prst="rect">
            <a:avLst/>
          </a:prstGeom>
          <a:gradFill>
            <a:gsLst>
              <a:gs pos="75000">
                <a:schemeClr val="bg1"/>
              </a:gs>
              <a:gs pos="0">
                <a:srgbClr val="002060"/>
              </a:gs>
              <a:gs pos="0">
                <a:schemeClr val="tx2"/>
              </a:gs>
              <a:gs pos="15000">
                <a:srgbClr val="002060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15364" name="4 CuadroTexto"/>
          <p:cNvSpPr txBox="1">
            <a:spLocks noChangeArrowheads="1"/>
          </p:cNvSpPr>
          <p:nvPr/>
        </p:nvSpPr>
        <p:spPr bwMode="auto">
          <a:xfrm>
            <a:off x="860734" y="3861344"/>
            <a:ext cx="74168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endParaRPr lang="es-ES_tradnl" sz="1400" b="1" dirty="0">
              <a:latin typeface="Mr10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s-ES_tradnl" sz="1600" b="1" dirty="0">
                <a:ea typeface="Arial" charset="0"/>
                <a:cs typeface="Arial" charset="0"/>
              </a:rPr>
              <a:t>Curso 2015-2016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s-ES_tradnl" sz="1800" b="1" dirty="0">
              <a:ea typeface="Arial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1600" b="1" dirty="0">
                <a:ea typeface="Arial" charset="0"/>
                <a:cs typeface="Arial" charset="0"/>
              </a:rPr>
              <a:t>		Autor:   	</a:t>
            </a:r>
            <a:r>
              <a:rPr lang="es-ES_tradnl" sz="1600" dirty="0">
                <a:ea typeface="Arial" charset="0"/>
                <a:cs typeface="Arial" charset="0"/>
              </a:rPr>
              <a:t>Daniel Mauricio Bautista Vélez</a:t>
            </a:r>
            <a:endParaRPr lang="es-ES_tradnl" sz="1600" u="sng" dirty="0">
              <a:ea typeface="Arial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_tradnl" sz="1600" b="1" dirty="0">
                <a:ea typeface="Arial" charset="0"/>
                <a:cs typeface="Arial" charset="0"/>
              </a:rPr>
              <a:t>		Tutor:   	</a:t>
            </a:r>
            <a:r>
              <a:rPr lang="es-ES_tradnl" sz="1600" dirty="0" err="1">
                <a:ea typeface="Arial" charset="0"/>
                <a:cs typeface="Arial" charset="0"/>
              </a:rPr>
              <a:t>Jos</a:t>
            </a:r>
            <a:r>
              <a:rPr lang="es-ES" sz="1600" dirty="0">
                <a:ea typeface="Arial" charset="0"/>
                <a:cs typeface="Arial" charset="0"/>
              </a:rPr>
              <a:t>é María García Oliver</a:t>
            </a:r>
            <a:endParaRPr lang="es-ES_tradnl" sz="1600" b="1" dirty="0">
              <a:ea typeface="Arial" charset="0"/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s-ES" sz="1600" b="1" dirty="0">
                <a:ea typeface="Arial" charset="0"/>
                <a:cs typeface="Arial" charset="0"/>
              </a:rPr>
              <a:t>		Co-tutor: </a:t>
            </a:r>
            <a:r>
              <a:rPr lang="es-ES" sz="1600" dirty="0">
                <a:ea typeface="Arial" charset="0"/>
                <a:cs typeface="Arial" charset="0"/>
              </a:rPr>
              <a:t>Leonardo Pachano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s-ES" sz="1800" i="1" dirty="0"/>
          </a:p>
          <a:p>
            <a:pPr algn="ctr" eaLnBrk="1" hangingPunct="1"/>
            <a:endParaRPr lang="es-ES" sz="1600" dirty="0"/>
          </a:p>
          <a:p>
            <a:pPr algn="ctr" eaLnBrk="1" hangingPunct="1"/>
            <a:endParaRPr lang="es-ES" sz="1800" dirty="0"/>
          </a:p>
          <a:p>
            <a:pPr algn="ctr" eaLnBrk="1" hangingPunct="1"/>
            <a:endParaRPr lang="es-ES" sz="1800" dirty="0"/>
          </a:p>
        </p:txBody>
      </p:sp>
      <p:sp>
        <p:nvSpPr>
          <p:cNvPr id="15369" name="4 CuadroTexto"/>
          <p:cNvSpPr txBox="1">
            <a:spLocks noChangeArrowheads="1"/>
          </p:cNvSpPr>
          <p:nvPr/>
        </p:nvSpPr>
        <p:spPr bwMode="auto">
          <a:xfrm>
            <a:off x="6628562" y="6333430"/>
            <a:ext cx="22729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s-ES" sz="1400" i="1">
                <a:ea typeface="Arial" charset="0"/>
                <a:cs typeface="Arial" charset="0"/>
              </a:rPr>
              <a:t>Valencia, Julio 2017</a:t>
            </a:r>
            <a:endParaRPr lang="es-ES" sz="1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011907" y="1445310"/>
            <a:ext cx="71144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es-ES" altLang="es-ES" b="1" i="1" dirty="0">
                <a:solidFill>
                  <a:schemeClr val="tx2">
                    <a:lumMod val="75000"/>
                  </a:schemeClr>
                </a:solidFill>
                <a:ea typeface="Arial" charset="0"/>
                <a:cs typeface="Arial" charset="0"/>
              </a:rPr>
              <a:t>TRABAJO FIN DE GRADO INGENIERÍA MECÁNICA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51754" y="2386225"/>
            <a:ext cx="8834759" cy="1477328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altLang="es-ES" sz="3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Modelado CFD de la producción de hollín</a:t>
            </a:r>
          </a:p>
          <a:p>
            <a:pPr algn="ctr" eaLnBrk="1" hangingPunct="1">
              <a:defRPr/>
            </a:pPr>
            <a:r>
              <a:rPr lang="es-ES" altLang="es-ES" sz="3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cilindro de un motor de 2T </a:t>
            </a:r>
          </a:p>
          <a:p>
            <a:pPr algn="ctr" eaLnBrk="1" hangingPunct="1">
              <a:defRPr/>
            </a:pPr>
            <a:r>
              <a:rPr lang="es-ES" altLang="es-ES" sz="30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accesos ópticos</a:t>
            </a:r>
          </a:p>
        </p:txBody>
      </p:sp>
      <p:pic>
        <p:nvPicPr>
          <p:cNvPr id="10" name="1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199188"/>
            <a:ext cx="879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 Imag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-11113"/>
            <a:ext cx="17002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113"/>
            <a:ext cx="21701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16990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88" y="-11113"/>
            <a:ext cx="9156700" cy="585788"/>
          </a:xfrm>
          <a:prstGeom prst="rect">
            <a:avLst/>
          </a:prstGeom>
          <a:gradFill>
            <a:gsLst>
              <a:gs pos="75000">
                <a:schemeClr val="bg1"/>
              </a:gs>
              <a:gs pos="0">
                <a:srgbClr val="002060"/>
              </a:gs>
              <a:gs pos="0">
                <a:schemeClr val="tx2"/>
              </a:gs>
              <a:gs pos="15000">
                <a:srgbClr val="002060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7410" name="0 Imag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-11113"/>
            <a:ext cx="17002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113"/>
            <a:ext cx="21701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A5D65D-CB2D-3A4E-9B27-9F39291C413A}" type="slidenum">
              <a:rPr lang="es-ES" sz="1400" b="1" smtClean="0">
                <a:solidFill>
                  <a:srgbClr val="002060"/>
                </a:solidFill>
              </a:rPr>
              <a:pPr/>
              <a:t>2</a:t>
            </a:fld>
            <a:r>
              <a:rPr lang="bg-BG" sz="1400" b="1" dirty="0">
                <a:solidFill>
                  <a:srgbClr val="002060"/>
                </a:solidFill>
              </a:rPr>
              <a:t>/</a:t>
            </a:r>
            <a:r>
              <a:rPr lang="es-ES" sz="14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17414" name="Rectangle 3"/>
          <p:cNvSpPr txBox="1">
            <a:spLocks noChangeArrowheads="1"/>
          </p:cNvSpPr>
          <p:nvPr/>
        </p:nvSpPr>
        <p:spPr bwMode="auto">
          <a:xfrm>
            <a:off x="467544" y="1565020"/>
            <a:ext cx="778668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>
              <a:lnSpc>
                <a:spcPct val="150000"/>
              </a:lnSpc>
              <a:spcBef>
                <a:spcPts val="600"/>
              </a:spcBef>
              <a:buFont typeface="Calibri" charset="0"/>
              <a:buAutoNum type="arabicPeriod"/>
            </a:pPr>
            <a:r>
              <a:rPr lang="es-ES" sz="2200" dirty="0">
                <a:ea typeface="Arial" charset="0"/>
                <a:cs typeface="Arial" charset="0"/>
              </a:rPr>
              <a:t>Motivación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Calibri" charset="0"/>
              <a:buAutoNum type="arabicPeriod"/>
            </a:pPr>
            <a:r>
              <a:rPr lang="es-ES" sz="2200" dirty="0">
                <a:ea typeface="Arial" charset="0"/>
                <a:cs typeface="Arial" charset="0"/>
              </a:rPr>
              <a:t>Objetivos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Calibri" charset="0"/>
              <a:buAutoNum type="arabicPeriod"/>
            </a:pPr>
            <a:r>
              <a:rPr lang="es-ES" sz="2200" dirty="0">
                <a:ea typeface="Arial" charset="0"/>
                <a:cs typeface="Arial" charset="0"/>
              </a:rPr>
              <a:t>Instalación experimental de estudio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Calibri" charset="0"/>
              <a:buAutoNum type="arabicPeriod"/>
            </a:pPr>
            <a:r>
              <a:rPr lang="es-ES" sz="2200" dirty="0">
                <a:ea typeface="Arial" charset="0"/>
                <a:cs typeface="Arial" charset="0"/>
              </a:rPr>
              <a:t>Metodología de modelado en CONVERGE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Calibri" charset="0"/>
              <a:buAutoNum type="arabicPeriod"/>
            </a:pPr>
            <a:r>
              <a:rPr lang="es-ES" sz="2200" dirty="0">
                <a:ea typeface="Arial" charset="0"/>
                <a:cs typeface="Arial" charset="0"/>
              </a:rPr>
              <a:t>Análisis de resultados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Calibri" charset="0"/>
              <a:buAutoNum type="arabicPeriod"/>
            </a:pPr>
            <a:r>
              <a:rPr lang="es-ES" sz="2200" dirty="0">
                <a:ea typeface="Arial" charset="0"/>
                <a:cs typeface="Arial" charset="0"/>
              </a:rPr>
              <a:t>Conclusiones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Calibri" charset="0"/>
              <a:buAutoNum type="arabicPeriod"/>
            </a:pPr>
            <a:r>
              <a:rPr lang="es-ES" sz="2200" dirty="0">
                <a:ea typeface="Arial" charset="0"/>
                <a:cs typeface="Arial" charset="0"/>
              </a:rPr>
              <a:t>Presupuesto</a:t>
            </a:r>
          </a:p>
          <a:p>
            <a:pPr lvl="1">
              <a:spcBef>
                <a:spcPct val="20000"/>
              </a:spcBef>
              <a:buFont typeface="Calibri" charset="0"/>
              <a:buAutoNum type="arabicPeriod"/>
            </a:pPr>
            <a:endParaRPr lang="es-ES" b="1" dirty="0">
              <a:solidFill>
                <a:schemeClr val="tx2"/>
              </a:solidFill>
              <a:latin typeface="Calibri" charset="0"/>
            </a:endParaRPr>
          </a:p>
          <a:p>
            <a:pPr lvl="2">
              <a:spcBef>
                <a:spcPct val="20000"/>
              </a:spcBef>
              <a:buFont typeface="Calibri" charset="0"/>
              <a:buAutoNum type="arabicPeriod"/>
            </a:pPr>
            <a:endParaRPr lang="es-ES" b="1" dirty="0">
              <a:solidFill>
                <a:schemeClr val="tx2"/>
              </a:solidFill>
              <a:latin typeface="Calibri" charset="0"/>
            </a:endParaRPr>
          </a:p>
          <a:p>
            <a:pPr lvl="1">
              <a:spcBef>
                <a:spcPct val="20000"/>
              </a:spcBef>
              <a:buFont typeface="Calibri" charset="0"/>
              <a:buAutoNum type="arabicPeriod"/>
            </a:pPr>
            <a:endParaRPr lang="es-ES" b="1" dirty="0">
              <a:solidFill>
                <a:schemeClr val="tx2"/>
              </a:solidFill>
              <a:latin typeface="Calibri" charset="0"/>
            </a:endParaRPr>
          </a:p>
          <a:p>
            <a:pPr lvl="1">
              <a:spcBef>
                <a:spcPct val="20000"/>
              </a:spcBef>
              <a:buFont typeface="Calibri" charset="0"/>
              <a:buAutoNum type="arabicPeriod"/>
            </a:pPr>
            <a:endParaRPr lang="es-ES" b="1" dirty="0">
              <a:latin typeface="Calibri" charset="0"/>
            </a:endParaRPr>
          </a:p>
          <a:p>
            <a:pPr lvl="1">
              <a:spcBef>
                <a:spcPct val="20000"/>
              </a:spcBef>
              <a:buFont typeface="Calibri" charset="0"/>
              <a:buAutoNum type="arabicPeriod"/>
            </a:pPr>
            <a:endParaRPr lang="es-ES" b="1" dirty="0">
              <a:latin typeface="Calibri" charset="0"/>
            </a:endParaRPr>
          </a:p>
        </p:txBody>
      </p:sp>
      <p:pic>
        <p:nvPicPr>
          <p:cNvPr id="17416" name="13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199188"/>
            <a:ext cx="879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"/>
          <p:cNvCxnSpPr/>
          <p:nvPr/>
        </p:nvCxnSpPr>
        <p:spPr>
          <a:xfrm>
            <a:off x="0" y="6237288"/>
            <a:ext cx="91582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8 CuadroTexto"/>
          <p:cNvSpPr txBox="1">
            <a:spLocks noChangeArrowheads="1"/>
          </p:cNvSpPr>
          <p:nvPr/>
        </p:nvSpPr>
        <p:spPr bwMode="auto">
          <a:xfrm>
            <a:off x="683568" y="764704"/>
            <a:ext cx="1297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sz="3000" b="1" dirty="0">
                <a:solidFill>
                  <a:schemeClr val="tx2"/>
                </a:solidFill>
                <a:ea typeface="Arial" charset="0"/>
                <a:cs typeface="Arial" charset="0"/>
              </a:rPr>
              <a:t>Índice</a:t>
            </a:r>
          </a:p>
        </p:txBody>
      </p:sp>
      <p:sp>
        <p:nvSpPr>
          <p:cNvPr id="12" name="13 CuadroTexto"/>
          <p:cNvSpPr txBox="1">
            <a:spLocks noChangeArrowheads="1"/>
          </p:cNvSpPr>
          <p:nvPr/>
        </p:nvSpPr>
        <p:spPr bwMode="auto">
          <a:xfrm>
            <a:off x="1116012" y="6287204"/>
            <a:ext cx="698438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ES" sz="1000" b="1" i="1" dirty="0">
                <a:solidFill>
                  <a:srgbClr val="002060"/>
                </a:solidFill>
                <a:ea typeface="Arial" charset="0"/>
                <a:cs typeface="Arial" charset="0"/>
              </a:rPr>
              <a:t>Modelado CFD de la producción de hollín en el cilindro en un motor de dos tiempos con accesos ópticos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Trabajo Fin de Grado Ingeniería Mecánica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Curso académico 2016-2017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88" y="-11113"/>
            <a:ext cx="9156700" cy="585788"/>
          </a:xfrm>
          <a:prstGeom prst="rect">
            <a:avLst/>
          </a:prstGeom>
          <a:gradFill>
            <a:gsLst>
              <a:gs pos="75000">
                <a:schemeClr val="bg1"/>
              </a:gs>
              <a:gs pos="0">
                <a:srgbClr val="002060"/>
              </a:gs>
              <a:gs pos="0">
                <a:schemeClr val="tx2"/>
              </a:gs>
              <a:gs pos="15000">
                <a:srgbClr val="002060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7410" name="0 Imag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-11113"/>
            <a:ext cx="17002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113"/>
            <a:ext cx="21701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8 CuadroTexto"/>
          <p:cNvSpPr txBox="1">
            <a:spLocks noChangeArrowheads="1"/>
          </p:cNvSpPr>
          <p:nvPr/>
        </p:nvSpPr>
        <p:spPr bwMode="auto">
          <a:xfrm>
            <a:off x="467544" y="764704"/>
            <a:ext cx="26228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sz="3000" b="1" dirty="0">
                <a:solidFill>
                  <a:schemeClr val="tx2"/>
                </a:solidFill>
                <a:ea typeface="Arial" charset="0"/>
                <a:cs typeface="Arial" charset="0"/>
              </a:rPr>
              <a:t>1. Motivación</a:t>
            </a:r>
          </a:p>
        </p:txBody>
      </p:sp>
      <p:pic>
        <p:nvPicPr>
          <p:cNvPr id="17416" name="13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199188"/>
            <a:ext cx="879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"/>
          <p:cNvCxnSpPr/>
          <p:nvPr/>
        </p:nvCxnSpPr>
        <p:spPr>
          <a:xfrm>
            <a:off x="0" y="6237288"/>
            <a:ext cx="91582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3568" y="1556792"/>
            <a:ext cx="77866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2">
              <a:spcBef>
                <a:spcPct val="20000"/>
              </a:spcBef>
              <a:defRPr/>
            </a:pPr>
            <a:endParaRPr lang="es-ES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1560" y="1508731"/>
            <a:ext cx="7992888" cy="46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ea typeface="Arial" charset="0"/>
                <a:cs typeface="Arial" charset="0"/>
              </a:rPr>
              <a:t>Normativas contaminantes cada vez más estrictas.</a:t>
            </a: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s-ES" sz="1800" dirty="0">
              <a:ea typeface="Arial" charset="0"/>
              <a:cs typeface="Arial" charset="0"/>
            </a:endParaRP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ea typeface="Arial" charset="0"/>
                <a:cs typeface="Arial" charset="0"/>
              </a:rPr>
              <a:t>Estudios     	Búsqueda de mejorar la eficiencia en los </a:t>
            </a:r>
            <a:r>
              <a:rPr lang="es-ES" sz="1800" b="1" dirty="0">
                <a:ea typeface="Arial" charset="0"/>
                <a:cs typeface="Arial" charset="0"/>
              </a:rPr>
              <a:t>procesos de 		combustión.</a:t>
            </a:r>
          </a:p>
          <a:p>
            <a:pPr marL="0" indent="0" algn="just">
              <a:spcBef>
                <a:spcPct val="20000"/>
              </a:spcBef>
            </a:pPr>
            <a:endParaRPr lang="es-ES" sz="1800" dirty="0">
              <a:ea typeface="Arial" charset="0"/>
              <a:cs typeface="Arial" charset="0"/>
            </a:endParaRP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ea typeface="Arial" charset="0"/>
                <a:cs typeface="Arial" charset="0"/>
              </a:rPr>
              <a:t>En MEC	Procesos de inyección,</a:t>
            </a:r>
            <a:r>
              <a:rPr lang="es-ES" sz="1800" b="1" dirty="0">
                <a:ea typeface="Arial" charset="0"/>
                <a:cs typeface="Arial" charset="0"/>
              </a:rPr>
              <a:t> </a:t>
            </a:r>
            <a:r>
              <a:rPr lang="es-ES" sz="1800" dirty="0">
                <a:ea typeface="Arial" charset="0"/>
                <a:cs typeface="Arial" charset="0"/>
              </a:rPr>
              <a:t>mezcla y combustión íntimamente 		ligados.</a:t>
            </a: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s-ES" sz="1800" dirty="0">
              <a:ea typeface="Arial" charset="0"/>
              <a:cs typeface="Arial" charset="0"/>
            </a:endParaRP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ea typeface="Arial" charset="0"/>
                <a:cs typeface="Arial" charset="0"/>
              </a:rPr>
              <a:t>Problemática de producción de hollín en MEC.</a:t>
            </a:r>
          </a:p>
          <a:p>
            <a:pPr marL="0" indent="0" algn="just">
              <a:spcBef>
                <a:spcPct val="20000"/>
              </a:spcBef>
            </a:pPr>
            <a:endParaRPr lang="es-ES" sz="1800" dirty="0">
              <a:ea typeface="Arial" charset="0"/>
              <a:cs typeface="Arial" charset="0"/>
            </a:endParaRP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ea typeface="Arial" charset="0"/>
                <a:cs typeface="Arial" charset="0"/>
              </a:rPr>
              <a:t>CMT-Motores Térmicos lleva a cabo sus tareas de investigación centrándose en los MEC</a:t>
            </a:r>
            <a:r>
              <a:rPr lang="es-ES" sz="1800" b="1" dirty="0">
                <a:ea typeface="Arial" charset="0"/>
                <a:cs typeface="Arial" charset="0"/>
              </a:rPr>
              <a:t>.</a:t>
            </a:r>
          </a:p>
          <a:p>
            <a:pPr algn="just">
              <a:spcBef>
                <a:spcPct val="20000"/>
              </a:spcBef>
              <a:buFont typeface="Arial"/>
              <a:buChar char="•"/>
            </a:pPr>
            <a:endParaRPr lang="es-ES" sz="2000" b="1" dirty="0">
              <a:latin typeface="Calibri" charset="0"/>
            </a:endParaRPr>
          </a:p>
        </p:txBody>
      </p:sp>
      <p:sp>
        <p:nvSpPr>
          <p:cNvPr id="1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A5D65D-CB2D-3A4E-9B27-9F39291C413A}" type="slidenum">
              <a:rPr lang="es-ES" sz="1400" b="1" smtClean="0">
                <a:solidFill>
                  <a:srgbClr val="002060"/>
                </a:solidFill>
              </a:rPr>
              <a:pPr/>
              <a:t>3</a:t>
            </a:fld>
            <a:r>
              <a:rPr lang="bg-BG" sz="1400" b="1" dirty="0">
                <a:solidFill>
                  <a:srgbClr val="002060"/>
                </a:solidFill>
              </a:rPr>
              <a:t>/</a:t>
            </a:r>
            <a:r>
              <a:rPr lang="es-ES" sz="14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18" name="13 CuadroTexto"/>
          <p:cNvSpPr txBox="1">
            <a:spLocks noChangeArrowheads="1"/>
          </p:cNvSpPr>
          <p:nvPr/>
        </p:nvSpPr>
        <p:spPr bwMode="auto">
          <a:xfrm>
            <a:off x="1116012" y="6287204"/>
            <a:ext cx="698438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ES" sz="1000" b="1" i="1" dirty="0">
                <a:solidFill>
                  <a:srgbClr val="002060"/>
                </a:solidFill>
                <a:ea typeface="Arial" charset="0"/>
                <a:cs typeface="Arial" charset="0"/>
              </a:rPr>
              <a:t>Modelado CFD de la producción de hollín en el cilindro en un motor de dos tiempos con accesos ópticos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Trabajo Fin de Grado Ingeniería Mecánica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Curso académico 2016-2017</a:t>
            </a: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2051720" y="2348880"/>
            <a:ext cx="3073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036406" y="3284984"/>
            <a:ext cx="3073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4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88" y="-11113"/>
            <a:ext cx="9156700" cy="585788"/>
          </a:xfrm>
          <a:prstGeom prst="rect">
            <a:avLst/>
          </a:prstGeom>
          <a:gradFill>
            <a:gsLst>
              <a:gs pos="75000">
                <a:schemeClr val="bg1"/>
              </a:gs>
              <a:gs pos="0">
                <a:srgbClr val="002060"/>
              </a:gs>
              <a:gs pos="0">
                <a:schemeClr val="tx2"/>
              </a:gs>
              <a:gs pos="15000">
                <a:srgbClr val="002060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7410" name="0 Imag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-11113"/>
            <a:ext cx="17002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113"/>
            <a:ext cx="21701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8 CuadroTexto"/>
          <p:cNvSpPr txBox="1">
            <a:spLocks noChangeArrowheads="1"/>
          </p:cNvSpPr>
          <p:nvPr/>
        </p:nvSpPr>
        <p:spPr bwMode="auto">
          <a:xfrm>
            <a:off x="467544" y="764704"/>
            <a:ext cx="23663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sz="3000" b="1" dirty="0">
                <a:solidFill>
                  <a:schemeClr val="tx2"/>
                </a:solidFill>
                <a:ea typeface="Arial" charset="0"/>
                <a:cs typeface="Arial" charset="0"/>
              </a:rPr>
              <a:t>2. Objetivos</a:t>
            </a:r>
          </a:p>
        </p:txBody>
      </p:sp>
      <p:pic>
        <p:nvPicPr>
          <p:cNvPr id="17416" name="13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199188"/>
            <a:ext cx="879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"/>
          <p:cNvCxnSpPr/>
          <p:nvPr/>
        </p:nvCxnSpPr>
        <p:spPr>
          <a:xfrm>
            <a:off x="0" y="6237288"/>
            <a:ext cx="91582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3568" y="1556792"/>
            <a:ext cx="77866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2">
              <a:spcBef>
                <a:spcPct val="20000"/>
              </a:spcBef>
              <a:defRPr/>
            </a:pPr>
            <a:endParaRPr lang="es-ES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</p:txBody>
      </p:sp>
      <p:sp>
        <p:nvSpPr>
          <p:cNvPr id="1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A5D65D-CB2D-3A4E-9B27-9F39291C413A}" type="slidenum">
              <a:rPr lang="es-ES" sz="1400" b="1" smtClean="0">
                <a:solidFill>
                  <a:srgbClr val="002060"/>
                </a:solidFill>
              </a:rPr>
              <a:pPr/>
              <a:t>4</a:t>
            </a:fld>
            <a:r>
              <a:rPr lang="bg-BG" sz="1400" b="1" dirty="0">
                <a:solidFill>
                  <a:srgbClr val="002060"/>
                </a:solidFill>
              </a:rPr>
              <a:t>/1</a:t>
            </a:r>
            <a:r>
              <a:rPr lang="es-ES" sz="14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5" name="13 CuadroTexto"/>
          <p:cNvSpPr txBox="1">
            <a:spLocks noChangeArrowheads="1"/>
          </p:cNvSpPr>
          <p:nvPr/>
        </p:nvSpPr>
        <p:spPr bwMode="auto">
          <a:xfrm>
            <a:off x="1116012" y="6287204"/>
            <a:ext cx="698438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ES" sz="1000" b="1" i="1" dirty="0">
                <a:solidFill>
                  <a:srgbClr val="002060"/>
                </a:solidFill>
                <a:ea typeface="Arial" charset="0"/>
                <a:cs typeface="Arial" charset="0"/>
              </a:rPr>
              <a:t>Modelado CFD de la producción de hollín en el cilindro en un motor de dos tiempos con accesos ópticos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Trabajo Fin de Grado Ingeniería Mecánica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Curso académico 2016-2017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11560" y="1508731"/>
            <a:ext cx="7992888" cy="46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20000"/>
              </a:spcBef>
              <a:buFont typeface="Wingdings" charset="2"/>
              <a:buChar char="ü"/>
            </a:pPr>
            <a:endParaRPr lang="es-ES" sz="2000" dirty="0">
              <a:ea typeface="Arial" charset="0"/>
              <a:cs typeface="Arial" charset="0"/>
            </a:endParaRPr>
          </a:p>
          <a:p>
            <a:pPr algn="just">
              <a:spcBef>
                <a:spcPct val="20000"/>
              </a:spcBef>
              <a:buFont typeface="Wingdings" charset="2"/>
              <a:buChar char="ü"/>
            </a:pPr>
            <a:r>
              <a:rPr lang="es-ES" sz="2000" dirty="0">
                <a:ea typeface="Arial" charset="0"/>
                <a:cs typeface="Arial" charset="0"/>
              </a:rPr>
              <a:t>Estudiar el  modelado CFD de formación de hollín.</a:t>
            </a:r>
          </a:p>
          <a:p>
            <a:pPr algn="just">
              <a:spcBef>
                <a:spcPct val="20000"/>
              </a:spcBef>
              <a:buFont typeface="Wingdings" charset="2"/>
              <a:buChar char="ü"/>
            </a:pPr>
            <a:endParaRPr lang="es-ES" sz="2000" dirty="0">
              <a:ea typeface="Arial" charset="0"/>
              <a:cs typeface="Arial" charset="0"/>
            </a:endParaRPr>
          </a:p>
          <a:p>
            <a:pPr algn="just">
              <a:spcBef>
                <a:spcPct val="20000"/>
              </a:spcBef>
              <a:buFont typeface="Wingdings" charset="2"/>
              <a:buChar char="ü"/>
            </a:pPr>
            <a:r>
              <a:rPr lang="es-ES" sz="2000" dirty="0">
                <a:ea typeface="Arial" charset="0"/>
                <a:cs typeface="Arial" charset="0"/>
              </a:rPr>
              <a:t>Ampliar la información disponible y ayudar a una mejor comprensión de los experimentos realizados en el Motor Maqueta.</a:t>
            </a:r>
          </a:p>
          <a:p>
            <a:pPr algn="just">
              <a:spcBef>
                <a:spcPct val="20000"/>
              </a:spcBef>
              <a:buFont typeface="Wingdings" charset="2"/>
              <a:buChar char="ü"/>
            </a:pPr>
            <a:endParaRPr lang="es-ES_tradnl" sz="2000" dirty="0">
              <a:ea typeface="Arial" charset="0"/>
              <a:cs typeface="Arial" charset="0"/>
            </a:endParaRPr>
          </a:p>
          <a:p>
            <a:pPr algn="just">
              <a:spcBef>
                <a:spcPct val="20000"/>
              </a:spcBef>
              <a:buFont typeface="Wingdings" charset="2"/>
              <a:buChar char="ü"/>
            </a:pPr>
            <a:r>
              <a:rPr lang="es-ES_tradnl" sz="2000" dirty="0">
                <a:ea typeface="Arial" charset="0"/>
                <a:cs typeface="Arial" charset="0"/>
              </a:rPr>
              <a:t>Software: </a:t>
            </a:r>
            <a:r>
              <a:rPr lang="es-ES_tradnl" sz="2000" b="1" dirty="0">
                <a:ea typeface="Arial" charset="0"/>
                <a:cs typeface="Arial" charset="0"/>
              </a:rPr>
              <a:t>CONVERGE</a:t>
            </a:r>
            <a:r>
              <a:rPr lang="es-ES_tradnl" sz="2000" b="1" baseline="30000" dirty="0">
                <a:ea typeface="Arial" charset="0"/>
                <a:cs typeface="Arial" charset="0"/>
              </a:rPr>
              <a:t>TM  </a:t>
            </a:r>
          </a:p>
          <a:p>
            <a:pPr marL="0" indent="0" algn="just">
              <a:spcBef>
                <a:spcPct val="20000"/>
              </a:spcBef>
            </a:pPr>
            <a:endParaRPr lang="es-ES" sz="20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7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88" y="-11113"/>
            <a:ext cx="9156700" cy="585788"/>
          </a:xfrm>
          <a:prstGeom prst="rect">
            <a:avLst/>
          </a:prstGeom>
          <a:gradFill>
            <a:gsLst>
              <a:gs pos="75000">
                <a:schemeClr val="bg1"/>
              </a:gs>
              <a:gs pos="0">
                <a:srgbClr val="002060"/>
              </a:gs>
              <a:gs pos="0">
                <a:schemeClr val="tx2"/>
              </a:gs>
              <a:gs pos="15000">
                <a:srgbClr val="002060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7410" name="0 Imag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-11113"/>
            <a:ext cx="17002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113"/>
            <a:ext cx="21701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8 CuadroTexto"/>
          <p:cNvSpPr txBox="1">
            <a:spLocks noChangeArrowheads="1"/>
          </p:cNvSpPr>
          <p:nvPr/>
        </p:nvSpPr>
        <p:spPr bwMode="auto">
          <a:xfrm>
            <a:off x="467544" y="764704"/>
            <a:ext cx="71336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sz="3000" b="1" dirty="0">
                <a:solidFill>
                  <a:schemeClr val="tx2"/>
                </a:solidFill>
                <a:ea typeface="Arial" charset="0"/>
                <a:cs typeface="Arial" charset="0"/>
              </a:rPr>
              <a:t>3. Instalación experimental de estudio</a:t>
            </a:r>
            <a:endParaRPr lang="es-ES" sz="30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pic>
        <p:nvPicPr>
          <p:cNvPr id="17416" name="13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199188"/>
            <a:ext cx="879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"/>
          <p:cNvCxnSpPr/>
          <p:nvPr/>
        </p:nvCxnSpPr>
        <p:spPr>
          <a:xfrm>
            <a:off x="0" y="6237288"/>
            <a:ext cx="91582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3568" y="1556792"/>
            <a:ext cx="77866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2">
              <a:spcBef>
                <a:spcPct val="20000"/>
              </a:spcBef>
              <a:defRPr/>
            </a:pPr>
            <a:endParaRPr lang="es-ES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1560" y="1508731"/>
            <a:ext cx="7992888" cy="46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ea typeface="Arial" charset="0"/>
                <a:cs typeface="Arial" charset="0"/>
              </a:rPr>
              <a:t>Instalaciones experimentales diseñadas específicamente para la realización de los ensayos de inyección y combustión.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s-ES" sz="1900" dirty="0">
              <a:ea typeface="Arial" charset="0"/>
              <a:cs typeface="Arial" charset="0"/>
            </a:endParaRPr>
          </a:p>
          <a:p>
            <a:pPr marL="0" indent="0" algn="just">
              <a:spcBef>
                <a:spcPct val="20000"/>
              </a:spcBef>
            </a:pPr>
            <a:endParaRPr lang="es-ES" sz="1600" b="1" dirty="0">
              <a:ea typeface="Arial" charset="0"/>
              <a:cs typeface="Arial" charset="0"/>
            </a:endParaRPr>
          </a:p>
          <a:p>
            <a:pPr algn="just"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es-ES" sz="1900" dirty="0">
              <a:ea typeface="Arial" charset="0"/>
              <a:cs typeface="Arial" charset="0"/>
            </a:endParaRPr>
          </a:p>
          <a:p>
            <a:pPr marL="0" indent="0" algn="just">
              <a:spcBef>
                <a:spcPct val="20000"/>
              </a:spcBef>
            </a:pPr>
            <a:endParaRPr lang="es-ES" sz="2000" b="1" dirty="0">
              <a:latin typeface="Calibri" charset="0"/>
            </a:endParaRPr>
          </a:p>
          <a:p>
            <a:pPr algn="just">
              <a:spcBef>
                <a:spcPct val="20000"/>
              </a:spcBef>
              <a:buFont typeface="Arial"/>
              <a:buChar char="•"/>
            </a:pPr>
            <a:endParaRPr lang="es-ES" sz="2000" b="1" dirty="0">
              <a:latin typeface="Calibri" charset="0"/>
            </a:endParaRPr>
          </a:p>
        </p:txBody>
      </p:sp>
      <p:sp>
        <p:nvSpPr>
          <p:cNvPr id="1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A5D65D-CB2D-3A4E-9B27-9F39291C413A}" type="slidenum">
              <a:rPr lang="es-ES" sz="1400" b="1" smtClean="0">
                <a:solidFill>
                  <a:srgbClr val="002060"/>
                </a:solidFill>
              </a:rPr>
              <a:pPr/>
              <a:t>5</a:t>
            </a:fld>
            <a:r>
              <a:rPr lang="bg-BG" sz="1400" b="1" dirty="0">
                <a:solidFill>
                  <a:srgbClr val="002060"/>
                </a:solidFill>
              </a:rPr>
              <a:t>/</a:t>
            </a:r>
            <a:r>
              <a:rPr lang="es-ES" sz="14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18" name="13 CuadroTexto"/>
          <p:cNvSpPr txBox="1">
            <a:spLocks noChangeArrowheads="1"/>
          </p:cNvSpPr>
          <p:nvPr/>
        </p:nvSpPr>
        <p:spPr bwMode="auto">
          <a:xfrm>
            <a:off x="1116012" y="6287204"/>
            <a:ext cx="698438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ES" sz="1000" b="1" i="1" dirty="0">
                <a:solidFill>
                  <a:srgbClr val="002060"/>
                </a:solidFill>
                <a:ea typeface="Arial" charset="0"/>
                <a:cs typeface="Arial" charset="0"/>
              </a:rPr>
              <a:t>Modelado CFD de la producción de hollín en el cilindro en un motor de dos tiempos con accesos ópticos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Trabajo Fin de Grado Ingeniería Mecánica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Curso académico 2016-2017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/>
          <a:srcRect b="7644"/>
          <a:stretch/>
        </p:blipFill>
        <p:spPr>
          <a:xfrm>
            <a:off x="1100028" y="2276872"/>
            <a:ext cx="3444740" cy="3607663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339660"/>
              </p:ext>
            </p:extLst>
          </p:nvPr>
        </p:nvGraphicFramePr>
        <p:xfrm>
          <a:off x="5076056" y="5157192"/>
          <a:ext cx="3305421" cy="96202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214455">
                  <a:extLst>
                    <a:ext uri="{9D8B030D-6E8A-4147-A177-3AD203B41FA5}">
                      <a16:colId xmlns:a16="http://schemas.microsoft.com/office/drawing/2014/main" val="1576396715"/>
                    </a:ext>
                  </a:extLst>
                </a:gridCol>
                <a:gridCol w="1090966">
                  <a:extLst>
                    <a:ext uri="{9D8B030D-6E8A-4147-A177-3AD203B41FA5}">
                      <a16:colId xmlns:a16="http://schemas.microsoft.com/office/drawing/2014/main" val="171835892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Especificaciones de motor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1239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Diámetro del pistón  [mm]</a:t>
                      </a:r>
                      <a:endParaRPr lang="es-ES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s-ES" sz="1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7076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Carrera  [mm]</a:t>
                      </a:r>
                      <a:endParaRPr lang="es-ES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es-ES" sz="1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9005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Cilindrada  [cm</a:t>
                      </a:r>
                      <a:r>
                        <a:rPr lang="es-ES" sz="1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S" sz="1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s-ES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</a:t>
                      </a:r>
                      <a:endParaRPr lang="es-ES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2396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Relación de compresión  [-]</a:t>
                      </a:r>
                      <a:endParaRPr lang="es-ES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 :1</a:t>
                      </a:r>
                      <a:endParaRPr lang="es-ES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9942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Régimen</a:t>
                      </a:r>
                      <a:r>
                        <a:rPr lang="es-ES" sz="1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giro  [</a:t>
                      </a: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rpm]</a:t>
                      </a:r>
                      <a:endParaRPr lang="es-ES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endParaRPr lang="es-ES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2024745"/>
                  </a:ext>
                </a:extLst>
              </a:tr>
            </a:tbl>
          </a:graphicData>
        </a:graphic>
      </p:graphicFrame>
      <p:pic>
        <p:nvPicPr>
          <p:cNvPr id="19" name="Imagen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66" y="2276872"/>
            <a:ext cx="2638126" cy="280101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146560" y="5910374"/>
            <a:ext cx="300999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latin typeface="+mn-lt"/>
                <a:cs typeface="+mn-cs"/>
              </a:rPr>
              <a:t>Motor </a:t>
            </a:r>
            <a:r>
              <a:rPr lang="en-GB" sz="1400" dirty="0" err="1">
                <a:latin typeface="+mn-lt"/>
                <a:cs typeface="+mn-cs"/>
              </a:rPr>
              <a:t>maqueta</a:t>
            </a:r>
            <a:r>
              <a:rPr lang="en-GB" sz="1400" dirty="0">
                <a:latin typeface="+mn-lt"/>
                <a:cs typeface="+mn-cs"/>
              </a:rPr>
              <a:t> (2T).</a:t>
            </a:r>
          </a:p>
        </p:txBody>
      </p:sp>
    </p:spTree>
    <p:extLst>
      <p:ext uri="{BB962C8B-B14F-4D97-AF65-F5344CB8AC3E}">
        <p14:creationId xmlns:p14="http://schemas.microsoft.com/office/powerpoint/2010/main" val="53714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88" y="-11113"/>
            <a:ext cx="9156700" cy="585788"/>
          </a:xfrm>
          <a:prstGeom prst="rect">
            <a:avLst/>
          </a:prstGeom>
          <a:gradFill>
            <a:gsLst>
              <a:gs pos="75000">
                <a:schemeClr val="bg1"/>
              </a:gs>
              <a:gs pos="0">
                <a:srgbClr val="002060"/>
              </a:gs>
              <a:gs pos="0">
                <a:schemeClr val="tx2"/>
              </a:gs>
              <a:gs pos="15000">
                <a:srgbClr val="002060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7410" name="0 Imag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-11113"/>
            <a:ext cx="17002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113"/>
            <a:ext cx="21701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8 CuadroTexto"/>
          <p:cNvSpPr txBox="1">
            <a:spLocks noChangeArrowheads="1"/>
          </p:cNvSpPr>
          <p:nvPr/>
        </p:nvSpPr>
        <p:spPr bwMode="auto">
          <a:xfrm>
            <a:off x="467544" y="764704"/>
            <a:ext cx="71336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sz="3000" b="1" dirty="0">
                <a:solidFill>
                  <a:schemeClr val="tx2"/>
                </a:solidFill>
                <a:ea typeface="Arial" charset="0"/>
                <a:cs typeface="Arial" charset="0"/>
              </a:rPr>
              <a:t>3. Instalación experimental de estudio</a:t>
            </a:r>
            <a:endParaRPr lang="es-ES" sz="3000" dirty="0">
              <a:solidFill>
                <a:schemeClr val="tx2"/>
              </a:solidFill>
              <a:ea typeface="Arial" charset="0"/>
              <a:cs typeface="Arial" charset="0"/>
            </a:endParaRPr>
          </a:p>
        </p:txBody>
      </p:sp>
      <p:pic>
        <p:nvPicPr>
          <p:cNvPr id="17416" name="13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199188"/>
            <a:ext cx="879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"/>
          <p:cNvCxnSpPr/>
          <p:nvPr/>
        </p:nvCxnSpPr>
        <p:spPr>
          <a:xfrm>
            <a:off x="0" y="6237288"/>
            <a:ext cx="91582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3568" y="1628800"/>
            <a:ext cx="77866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6858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2400" dirty="0">
                <a:latin typeface="Calibri" charset="0"/>
                <a:ea typeface="ＭＳ Ｐゴシック" charset="0"/>
              </a:rPr>
              <a:t>Medidas experimentales         Técnicas ópticas.</a:t>
            </a:r>
          </a:p>
          <a:p>
            <a:pPr indent="0">
              <a:spcBef>
                <a:spcPct val="20000"/>
              </a:spcBef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</p:txBody>
      </p:sp>
      <p:sp>
        <p:nvSpPr>
          <p:cNvPr id="1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A5D65D-CB2D-3A4E-9B27-9F39291C413A}" type="slidenum">
              <a:rPr lang="es-ES" sz="1400" b="1" smtClean="0">
                <a:solidFill>
                  <a:srgbClr val="002060"/>
                </a:solidFill>
              </a:rPr>
              <a:pPr/>
              <a:t>6</a:t>
            </a:fld>
            <a:r>
              <a:rPr lang="bg-BG" sz="1400" b="1" dirty="0">
                <a:solidFill>
                  <a:srgbClr val="002060"/>
                </a:solidFill>
              </a:rPr>
              <a:t>/</a:t>
            </a:r>
            <a:r>
              <a:rPr lang="es-ES" sz="14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18" name="13 CuadroTexto"/>
          <p:cNvSpPr txBox="1">
            <a:spLocks noChangeArrowheads="1"/>
          </p:cNvSpPr>
          <p:nvPr/>
        </p:nvSpPr>
        <p:spPr bwMode="auto">
          <a:xfrm>
            <a:off x="1116012" y="6287204"/>
            <a:ext cx="698438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ES" sz="1000" b="1" i="1" dirty="0">
                <a:solidFill>
                  <a:srgbClr val="002060"/>
                </a:solidFill>
                <a:ea typeface="Arial" charset="0"/>
                <a:cs typeface="Arial" charset="0"/>
              </a:rPr>
              <a:t>Modelado CFD de la producción de hollín en el cilindro en un motor de dos tiempos con accesos ópticos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Trabajo Fin de Grado Ingeniería Mecánica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Curso académico 2016-2017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4576911" y="1844824"/>
            <a:ext cx="42713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270758"/>
              </p:ext>
            </p:extLst>
          </p:nvPr>
        </p:nvGraphicFramePr>
        <p:xfrm>
          <a:off x="445443" y="2349165"/>
          <a:ext cx="4104456" cy="1799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8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83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PARAMETRO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TÉCNICA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31">
                <a:tc rowSpan="2"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Inerte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Penetración</a:t>
                      </a:r>
                      <a:r>
                        <a:rPr lang="es-ES" sz="1200" baseline="0" dirty="0"/>
                        <a:t> de vapor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err="1"/>
                        <a:t>Schlieren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3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Longitud</a:t>
                      </a:r>
                      <a:r>
                        <a:rPr lang="es-ES" sz="1200" baseline="0" dirty="0"/>
                        <a:t> líquida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Mie</a:t>
                      </a:r>
                      <a:r>
                        <a:rPr lang="es-ES" sz="1200" baseline="0" dirty="0"/>
                        <a:t> </a:t>
                      </a:r>
                      <a:r>
                        <a:rPr lang="es-ES" sz="1200" baseline="0" dirty="0" err="1"/>
                        <a:t>Scattering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831">
                <a:tc rowSpan="3"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Reactivo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Penetración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/>
                        <a:t>Schlieren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83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i="1" dirty="0" err="1"/>
                        <a:t>Lift</a:t>
                      </a:r>
                      <a:r>
                        <a:rPr lang="es-ES" sz="1200" i="1" dirty="0"/>
                        <a:t>-off </a:t>
                      </a:r>
                      <a:r>
                        <a:rPr lang="es-ES" sz="1200" i="1" dirty="0" err="1"/>
                        <a:t>length</a:t>
                      </a:r>
                      <a:endParaRPr lang="es-E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OH</a:t>
                      </a:r>
                      <a:r>
                        <a:rPr lang="es-ES" sz="1200" baseline="0" dirty="0"/>
                        <a:t> </a:t>
                      </a:r>
                      <a:r>
                        <a:rPr lang="es-ES" sz="1200" dirty="0"/>
                        <a:t>Quimioluminiscencia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83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i="1" dirty="0" err="1"/>
                        <a:t>Ignition</a:t>
                      </a:r>
                      <a:r>
                        <a:rPr lang="es-ES" sz="1200" i="1" dirty="0"/>
                        <a:t> </a:t>
                      </a:r>
                      <a:r>
                        <a:rPr lang="es-ES" sz="1200" i="1" dirty="0" err="1"/>
                        <a:t>Delay</a:t>
                      </a:r>
                      <a:endParaRPr lang="es-E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Señal de presión</a:t>
                      </a:r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7085"/>
            <a:ext cx="3503191" cy="3287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608202" y="5564090"/>
            <a:ext cx="4140262" cy="4154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050" b="1" i="1" dirty="0">
                <a:latin typeface="+mn-lt"/>
                <a:cs typeface="+mn-cs"/>
              </a:rPr>
              <a:t>Penetración caso inerte (izquierda), reactivo (derecha)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050" b="1" i="1" dirty="0"/>
              <a:t>Técnica </a:t>
            </a:r>
            <a:r>
              <a:rPr lang="es-ES" sz="1050" b="1" i="1" dirty="0" err="1"/>
              <a:t>Schlieren</a:t>
            </a:r>
            <a:r>
              <a:rPr lang="es-ES" sz="1050" b="1" i="1" dirty="0"/>
              <a:t>.</a:t>
            </a:r>
            <a:r>
              <a:rPr lang="es-ES" sz="1050" b="1" i="1" dirty="0">
                <a:latin typeface="+mn-lt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51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88" y="-11113"/>
            <a:ext cx="9156700" cy="585788"/>
          </a:xfrm>
          <a:prstGeom prst="rect">
            <a:avLst/>
          </a:prstGeom>
          <a:gradFill>
            <a:gsLst>
              <a:gs pos="75000">
                <a:schemeClr val="bg1"/>
              </a:gs>
              <a:gs pos="0">
                <a:srgbClr val="002060"/>
              </a:gs>
              <a:gs pos="0">
                <a:schemeClr val="tx2"/>
              </a:gs>
              <a:gs pos="15000">
                <a:srgbClr val="002060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7410" name="0 Imag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-11113"/>
            <a:ext cx="17002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113"/>
            <a:ext cx="21701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8 CuadroTexto"/>
          <p:cNvSpPr txBox="1">
            <a:spLocks noChangeArrowheads="1"/>
          </p:cNvSpPr>
          <p:nvPr/>
        </p:nvSpPr>
        <p:spPr bwMode="auto">
          <a:xfrm>
            <a:off x="467544" y="764704"/>
            <a:ext cx="82269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sz="3000" b="1" dirty="0">
                <a:solidFill>
                  <a:schemeClr val="tx2"/>
                </a:solidFill>
                <a:ea typeface="Arial" charset="0"/>
                <a:cs typeface="Arial" charset="0"/>
              </a:rPr>
              <a:t>4. Metodología de modelado en CONVERGE</a:t>
            </a:r>
          </a:p>
        </p:txBody>
      </p:sp>
      <p:pic>
        <p:nvPicPr>
          <p:cNvPr id="17416" name="13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199188"/>
            <a:ext cx="879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"/>
          <p:cNvCxnSpPr/>
          <p:nvPr/>
        </p:nvCxnSpPr>
        <p:spPr>
          <a:xfrm>
            <a:off x="0" y="6237288"/>
            <a:ext cx="91582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3568" y="1556792"/>
            <a:ext cx="77866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2">
              <a:spcBef>
                <a:spcPct val="20000"/>
              </a:spcBef>
              <a:defRPr/>
            </a:pPr>
            <a:endParaRPr lang="es-ES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77367" y="1745021"/>
            <a:ext cx="7992888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just">
              <a:spcBef>
                <a:spcPct val="20000"/>
              </a:spcBef>
            </a:pPr>
            <a:endParaRPr lang="es-ES" sz="18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Font typeface="Arial"/>
              <a:buChar char="•"/>
            </a:pPr>
            <a:endParaRPr lang="es-ES" sz="2000" b="1" dirty="0">
              <a:latin typeface="Calibri" charset="0"/>
            </a:endParaRPr>
          </a:p>
          <a:p>
            <a:pPr algn="just">
              <a:spcBef>
                <a:spcPct val="20000"/>
              </a:spcBef>
              <a:buFont typeface="Arial"/>
              <a:buChar char="•"/>
            </a:pPr>
            <a:endParaRPr lang="es-ES" sz="2000" b="1" dirty="0">
              <a:latin typeface="Calibri" charset="0"/>
            </a:endParaRPr>
          </a:p>
          <a:p>
            <a:pPr algn="just">
              <a:spcBef>
                <a:spcPct val="20000"/>
              </a:spcBef>
              <a:buFont typeface="Arial"/>
              <a:buChar char="•"/>
            </a:pPr>
            <a:endParaRPr lang="es-ES" sz="2000" b="1" dirty="0">
              <a:latin typeface="Calibri" charset="0"/>
            </a:endParaRPr>
          </a:p>
        </p:txBody>
      </p:sp>
      <p:sp>
        <p:nvSpPr>
          <p:cNvPr id="1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A5D65D-CB2D-3A4E-9B27-9F39291C413A}" type="slidenum">
              <a:rPr lang="es-ES" sz="1400" b="1" smtClean="0">
                <a:solidFill>
                  <a:srgbClr val="002060"/>
                </a:solidFill>
              </a:rPr>
              <a:pPr/>
              <a:t>7</a:t>
            </a:fld>
            <a:r>
              <a:rPr lang="bg-BG" sz="1400" b="1" dirty="0">
                <a:solidFill>
                  <a:srgbClr val="002060"/>
                </a:solidFill>
              </a:rPr>
              <a:t>/1</a:t>
            </a:r>
            <a:r>
              <a:rPr lang="es-ES" sz="14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9" name="CuadroTexto 8"/>
          <p:cNvSpPr txBox="1">
            <a:spLocks/>
          </p:cNvSpPr>
          <p:nvPr/>
        </p:nvSpPr>
        <p:spPr>
          <a:xfrm>
            <a:off x="585981" y="1897112"/>
            <a:ext cx="2160000" cy="4426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ea typeface="Arial" charset="0"/>
                <a:cs typeface="Arial" charset="0"/>
              </a:rPr>
              <a:t>Pre-Procesado</a:t>
            </a:r>
          </a:p>
        </p:txBody>
      </p:sp>
      <p:sp>
        <p:nvSpPr>
          <p:cNvPr id="19" name="CuadroTexto 18"/>
          <p:cNvSpPr txBox="1">
            <a:spLocks/>
          </p:cNvSpPr>
          <p:nvPr/>
        </p:nvSpPr>
        <p:spPr>
          <a:xfrm>
            <a:off x="3501010" y="1897111"/>
            <a:ext cx="2160000" cy="4426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ea typeface="Arial" charset="0"/>
                <a:cs typeface="Arial" charset="0"/>
              </a:rPr>
              <a:t>C</a:t>
            </a:r>
            <a:r>
              <a:rPr lang="es-ES" sz="2000" dirty="0">
                <a:solidFill>
                  <a:schemeClr val="bg1"/>
                </a:solidFill>
                <a:ea typeface="Arial" charset="0"/>
                <a:cs typeface="Arial" charset="0"/>
              </a:rPr>
              <a:t>álculo</a:t>
            </a:r>
            <a:endParaRPr lang="es-ES_tradnl" sz="20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0" name="CuadroTexto 19"/>
          <p:cNvSpPr txBox="1">
            <a:spLocks/>
          </p:cNvSpPr>
          <p:nvPr/>
        </p:nvSpPr>
        <p:spPr>
          <a:xfrm>
            <a:off x="6428762" y="1897111"/>
            <a:ext cx="2160000" cy="4426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dirty="0">
                <a:solidFill>
                  <a:schemeClr val="bg1"/>
                </a:solidFill>
                <a:ea typeface="Arial" charset="0"/>
                <a:cs typeface="Arial" charset="0"/>
              </a:rPr>
              <a:t>Post-Procesado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03770" y="2339785"/>
            <a:ext cx="2350098" cy="3139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Preparación de la geometría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b="1" dirty="0">
                <a:latin typeface="Arial" charset="0"/>
                <a:ea typeface="Arial" charset="0"/>
                <a:cs typeface="Arial" charset="0"/>
              </a:rPr>
              <a:t>Configuración del caso</a:t>
            </a:r>
          </a:p>
          <a:p>
            <a:pPr marL="742950" lvl="2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Configuración malla</a:t>
            </a:r>
          </a:p>
          <a:p>
            <a:pPr marL="742950" lvl="2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charset="0"/>
                <a:ea typeface="Arial" charset="0"/>
                <a:cs typeface="Arial" charset="0"/>
              </a:rPr>
              <a:t>Condiciones de contorno e iniciales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s-ES" dirty="0">
                <a:latin typeface="Arial" charset="0"/>
                <a:ea typeface="Arial" charset="0"/>
                <a:cs typeface="Arial" charset="0"/>
              </a:rPr>
              <a:t>Modelos usados</a:t>
            </a:r>
          </a:p>
        </p:txBody>
      </p:sp>
      <p:sp>
        <p:nvSpPr>
          <p:cNvPr id="21" name="13 CuadroTexto"/>
          <p:cNvSpPr txBox="1">
            <a:spLocks noChangeArrowheads="1"/>
          </p:cNvSpPr>
          <p:nvPr/>
        </p:nvSpPr>
        <p:spPr bwMode="auto">
          <a:xfrm>
            <a:off x="1116012" y="6287204"/>
            <a:ext cx="698438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ES" sz="1000" b="1" i="1" dirty="0">
                <a:solidFill>
                  <a:srgbClr val="002060"/>
                </a:solidFill>
                <a:ea typeface="Arial" charset="0"/>
                <a:cs typeface="Arial" charset="0"/>
              </a:rPr>
              <a:t>Modelado CFD de la producción de hollín en el cilindro en un motor de dos tiempos con accesos ópticos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Trabajo Fin de Grado Ingeniería Mecánica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Curso académico 2016-2017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333713" y="2330937"/>
            <a:ext cx="235009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EnSight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Matlab</a:t>
            </a:r>
            <a:endParaRPr lang="es-E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2987824" y="2033963"/>
            <a:ext cx="419218" cy="1689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 derecha 27"/>
          <p:cNvSpPr/>
          <p:nvPr/>
        </p:nvSpPr>
        <p:spPr>
          <a:xfrm>
            <a:off x="5783251" y="2039609"/>
            <a:ext cx="419218" cy="16897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2"/>
          <p:cNvSpPr txBox="1"/>
          <p:nvPr/>
        </p:nvSpPr>
        <p:spPr>
          <a:xfrm>
            <a:off x="3433153" y="2339786"/>
            <a:ext cx="2350098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Converge</a:t>
            </a:r>
            <a:endParaRPr lang="es-E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61864" y="1280651"/>
            <a:ext cx="7992888" cy="46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s-ES" sz="1800" b="1" dirty="0">
              <a:ea typeface="Arial" charset="0"/>
              <a:cs typeface="Arial" charset="0"/>
            </a:endParaRP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1800" b="1" dirty="0">
                <a:ea typeface="Arial" charset="0"/>
                <a:cs typeface="Arial" charset="0"/>
              </a:rPr>
              <a:t>Estrategia de trabajo</a:t>
            </a:r>
          </a:p>
          <a:p>
            <a:pPr marL="457200" lvl="1" indent="0" algn="just">
              <a:spcBef>
                <a:spcPct val="20000"/>
              </a:spcBef>
            </a:pPr>
            <a:endParaRPr lang="es-ES" sz="2000" b="1" dirty="0">
              <a:latin typeface="Calibri" charset="0"/>
            </a:endParaRPr>
          </a:p>
          <a:p>
            <a:pPr lvl="1" algn="just">
              <a:spcBef>
                <a:spcPct val="20000"/>
              </a:spcBef>
              <a:buFont typeface="Arial" pitchFamily="34" charset="0"/>
              <a:buChar char="•"/>
            </a:pPr>
            <a:endParaRPr lang="es-ES" sz="2000" b="1" dirty="0">
              <a:latin typeface="Calibri" charset="0"/>
            </a:endParaRPr>
          </a:p>
          <a:p>
            <a:pPr algn="just">
              <a:spcBef>
                <a:spcPct val="20000"/>
              </a:spcBef>
              <a:buFont typeface="Arial"/>
              <a:buChar char="•"/>
            </a:pPr>
            <a:endParaRPr lang="es-ES" sz="2000" b="1" dirty="0">
              <a:latin typeface="Calibri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88" y="-11113"/>
            <a:ext cx="9156700" cy="585788"/>
          </a:xfrm>
          <a:prstGeom prst="rect">
            <a:avLst/>
          </a:prstGeom>
          <a:gradFill>
            <a:gsLst>
              <a:gs pos="75000">
                <a:schemeClr val="bg1"/>
              </a:gs>
              <a:gs pos="0">
                <a:srgbClr val="002060"/>
              </a:gs>
              <a:gs pos="0">
                <a:schemeClr val="tx2"/>
              </a:gs>
              <a:gs pos="15000">
                <a:srgbClr val="002060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7410" name="0 Imag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-11113"/>
            <a:ext cx="17002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113"/>
            <a:ext cx="21701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8 CuadroTexto"/>
          <p:cNvSpPr txBox="1">
            <a:spLocks noChangeArrowheads="1"/>
          </p:cNvSpPr>
          <p:nvPr/>
        </p:nvSpPr>
        <p:spPr bwMode="auto">
          <a:xfrm>
            <a:off x="467544" y="764704"/>
            <a:ext cx="46812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sz="3000" b="1" dirty="0">
                <a:solidFill>
                  <a:schemeClr val="tx2"/>
                </a:solidFill>
                <a:ea typeface="Arial" charset="0"/>
                <a:cs typeface="Arial" charset="0"/>
              </a:rPr>
              <a:t>5. Análisis de resultados</a:t>
            </a:r>
          </a:p>
        </p:txBody>
      </p:sp>
      <p:pic>
        <p:nvPicPr>
          <p:cNvPr id="17416" name="13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199188"/>
            <a:ext cx="879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"/>
          <p:cNvCxnSpPr/>
          <p:nvPr/>
        </p:nvCxnSpPr>
        <p:spPr>
          <a:xfrm>
            <a:off x="0" y="6237288"/>
            <a:ext cx="91582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A5D65D-CB2D-3A4E-9B27-9F39291C413A}" type="slidenum">
              <a:rPr lang="es-ES" sz="1400" b="1" smtClean="0">
                <a:solidFill>
                  <a:srgbClr val="002060"/>
                </a:solidFill>
              </a:rPr>
              <a:pPr/>
              <a:t>8</a:t>
            </a:fld>
            <a:r>
              <a:rPr lang="bg-BG" sz="1400" b="1" dirty="0">
                <a:solidFill>
                  <a:srgbClr val="002060"/>
                </a:solidFill>
              </a:rPr>
              <a:t>/1</a:t>
            </a:r>
            <a:r>
              <a:rPr lang="es-ES" sz="14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0" name="13 CuadroTexto"/>
          <p:cNvSpPr txBox="1">
            <a:spLocks noChangeArrowheads="1"/>
          </p:cNvSpPr>
          <p:nvPr/>
        </p:nvSpPr>
        <p:spPr bwMode="auto">
          <a:xfrm>
            <a:off x="1116012" y="6287204"/>
            <a:ext cx="698438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ES" sz="1000" b="1" i="1" dirty="0">
                <a:solidFill>
                  <a:srgbClr val="002060"/>
                </a:solidFill>
                <a:ea typeface="Arial" charset="0"/>
                <a:cs typeface="Arial" charset="0"/>
              </a:rPr>
              <a:t>Modelado CFD de la producción de hollín en el cilindro en un motor de dos tiempos con accesos ópticos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Trabajo Fin de Grado Ingeniería Mecánica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Curso académico 2016-2017</a:t>
            </a:r>
          </a:p>
        </p:txBody>
      </p:sp>
      <p:sp>
        <p:nvSpPr>
          <p:cNvPr id="26" name="CuadroTexto 25"/>
          <p:cNvSpPr txBox="1">
            <a:spLocks/>
          </p:cNvSpPr>
          <p:nvPr/>
        </p:nvSpPr>
        <p:spPr>
          <a:xfrm>
            <a:off x="4048497" y="1399383"/>
            <a:ext cx="4527885" cy="108966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200" b="1" u="sng" dirty="0">
                <a:solidFill>
                  <a:schemeClr val="bg1"/>
                </a:solidFill>
                <a:ea typeface="Arial" charset="0"/>
                <a:cs typeface="Arial" charset="0"/>
              </a:rPr>
              <a:t>ESTUDIO EN CICLO CERRADO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ea typeface="Arial" charset="0"/>
                <a:cs typeface="Arial" charset="0"/>
              </a:rPr>
              <a:t> </a:t>
            </a:r>
            <a:r>
              <a:rPr lang="es-ES_tradnl" b="1" u="sng" dirty="0">
                <a:ea typeface="Arial" charset="0"/>
                <a:cs typeface="Arial" charset="0"/>
              </a:rPr>
              <a:t>2 configuraciones vs medidas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ea typeface="Arial" charset="0"/>
                <a:cs typeface="Arial" charset="0"/>
              </a:rPr>
              <a:t>  </a:t>
            </a:r>
            <a:r>
              <a:rPr lang="es-ES_tradnl" b="1" u="sng" dirty="0">
                <a:ea typeface="Arial" charset="0"/>
                <a:cs typeface="Arial" charset="0"/>
              </a:rPr>
              <a:t>experimentales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3275856" y="1716218"/>
            <a:ext cx="768187" cy="256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CuadroTexto"/>
          <p:cNvSpPr txBox="1"/>
          <p:nvPr/>
        </p:nvSpPr>
        <p:spPr>
          <a:xfrm>
            <a:off x="1104125" y="3789040"/>
            <a:ext cx="309634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b="1" dirty="0"/>
              <a:t>Comparación cálculos CFD      vs medidas experimentales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5116916" y="2696642"/>
            <a:ext cx="2865983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b="1" u="sng" dirty="0"/>
              <a:t>Caso inerte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dirty="0"/>
              <a:t>Penetración de vapor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dirty="0"/>
              <a:t>Campos de velocidad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093710" y="3927393"/>
            <a:ext cx="2865983" cy="2031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b="1" u="sng" dirty="0"/>
              <a:t>Caso reactivo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dirty="0"/>
              <a:t>Penetración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i="1" dirty="0" err="1"/>
              <a:t>Ignition</a:t>
            </a:r>
            <a:r>
              <a:rPr lang="es-ES" i="1" dirty="0"/>
              <a:t> </a:t>
            </a:r>
            <a:r>
              <a:rPr lang="es-ES" i="1" dirty="0" err="1"/>
              <a:t>delay</a:t>
            </a:r>
            <a:r>
              <a:rPr lang="es-ES" i="1" dirty="0"/>
              <a:t> &amp; LOL</a:t>
            </a:r>
            <a:endParaRPr lang="es-ES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dirty="0"/>
              <a:t>Formación-oxidación de hollín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dirty="0"/>
              <a:t>Fracción volumétrica de hollín</a:t>
            </a:r>
          </a:p>
        </p:txBody>
      </p:sp>
      <p:cxnSp>
        <p:nvCxnSpPr>
          <p:cNvPr id="3" name="2 Conector recto de flecha"/>
          <p:cNvCxnSpPr>
            <a:stCxn id="35" idx="3"/>
            <a:endCxn id="37" idx="1"/>
          </p:cNvCxnSpPr>
          <p:nvPr/>
        </p:nvCxnSpPr>
        <p:spPr>
          <a:xfrm flipV="1">
            <a:off x="4200469" y="3158307"/>
            <a:ext cx="916447" cy="953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>
            <a:stCxn id="35" idx="3"/>
            <a:endCxn id="24" idx="1"/>
          </p:cNvCxnSpPr>
          <p:nvPr/>
        </p:nvCxnSpPr>
        <p:spPr>
          <a:xfrm>
            <a:off x="4200469" y="4112206"/>
            <a:ext cx="893241" cy="830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3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88" y="-11113"/>
            <a:ext cx="9156700" cy="585788"/>
          </a:xfrm>
          <a:prstGeom prst="rect">
            <a:avLst/>
          </a:prstGeom>
          <a:gradFill>
            <a:gsLst>
              <a:gs pos="75000">
                <a:schemeClr val="bg1"/>
              </a:gs>
              <a:gs pos="0">
                <a:srgbClr val="002060"/>
              </a:gs>
              <a:gs pos="0">
                <a:schemeClr val="tx2"/>
              </a:gs>
              <a:gs pos="15000">
                <a:srgbClr val="002060"/>
              </a:gs>
              <a:gs pos="100000">
                <a:schemeClr val="bg1"/>
              </a:gs>
            </a:gsLst>
            <a:lin ang="10800000" scaled="1"/>
          </a:gradFill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17410" name="0 Imag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-11113"/>
            <a:ext cx="1700213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113"/>
            <a:ext cx="21701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8 CuadroTexto"/>
          <p:cNvSpPr txBox="1">
            <a:spLocks noChangeArrowheads="1"/>
          </p:cNvSpPr>
          <p:nvPr/>
        </p:nvSpPr>
        <p:spPr bwMode="auto">
          <a:xfrm>
            <a:off x="467544" y="764704"/>
            <a:ext cx="60757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s-ES" sz="3000" dirty="0">
                <a:solidFill>
                  <a:schemeClr val="tx2"/>
                </a:solidFill>
                <a:ea typeface="Arial" charset="0"/>
                <a:cs typeface="Arial" charset="0"/>
              </a:rPr>
              <a:t>5.1 Diferencias en configuraciones</a:t>
            </a:r>
          </a:p>
        </p:txBody>
      </p:sp>
      <p:pic>
        <p:nvPicPr>
          <p:cNvPr id="17416" name="13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199188"/>
            <a:ext cx="879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"/>
          <p:cNvCxnSpPr/>
          <p:nvPr/>
        </p:nvCxnSpPr>
        <p:spPr>
          <a:xfrm>
            <a:off x="0" y="6237288"/>
            <a:ext cx="915828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3568" y="1556792"/>
            <a:ext cx="77866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68580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  <a:p>
            <a:pPr lvl="2">
              <a:spcBef>
                <a:spcPct val="20000"/>
              </a:spcBef>
              <a:buFont typeface="Arial"/>
              <a:buChar char="•"/>
              <a:defRPr/>
            </a:pPr>
            <a:endParaRPr lang="es-ES" sz="2400" b="1" dirty="0">
              <a:latin typeface="Calibri" charset="0"/>
              <a:ea typeface="ＭＳ Ｐゴシック" charset="0"/>
            </a:endParaRPr>
          </a:p>
        </p:txBody>
      </p:sp>
      <p:sp>
        <p:nvSpPr>
          <p:cNvPr id="14" name="4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A5D65D-CB2D-3A4E-9B27-9F39291C413A}" type="slidenum">
              <a:rPr lang="es-ES" sz="1400" b="1" smtClean="0">
                <a:solidFill>
                  <a:srgbClr val="002060"/>
                </a:solidFill>
              </a:rPr>
              <a:pPr/>
              <a:t>9</a:t>
            </a:fld>
            <a:r>
              <a:rPr lang="bg-BG" sz="1400" b="1" dirty="0">
                <a:solidFill>
                  <a:srgbClr val="002060"/>
                </a:solidFill>
              </a:rPr>
              <a:t>/</a:t>
            </a:r>
            <a:r>
              <a:rPr lang="es-ES" sz="1400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18" name="13 CuadroTexto"/>
          <p:cNvSpPr txBox="1">
            <a:spLocks noChangeArrowheads="1"/>
          </p:cNvSpPr>
          <p:nvPr/>
        </p:nvSpPr>
        <p:spPr bwMode="auto">
          <a:xfrm>
            <a:off x="1116012" y="6287204"/>
            <a:ext cx="698438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s-ES" sz="1000" b="1" i="1" dirty="0">
                <a:solidFill>
                  <a:srgbClr val="002060"/>
                </a:solidFill>
                <a:ea typeface="Arial" charset="0"/>
                <a:cs typeface="Arial" charset="0"/>
              </a:rPr>
              <a:t>Modelado CFD de la producción de hollín en el cilindro en un motor de dos tiempos con accesos ópticos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Trabajo Fin de Grado Ingeniería Mecánica</a:t>
            </a:r>
          </a:p>
          <a:p>
            <a:pPr algn="just" eaLnBrk="1" hangingPunct="1"/>
            <a:r>
              <a:rPr lang="es-ES" sz="1000" b="1" dirty="0">
                <a:solidFill>
                  <a:srgbClr val="002060"/>
                </a:solidFill>
                <a:ea typeface="Arial" charset="0"/>
                <a:cs typeface="Arial" charset="0"/>
              </a:rPr>
              <a:t>Curso académico 2016-2017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07" y="1278468"/>
            <a:ext cx="6660232" cy="450303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511660" y="4097313"/>
            <a:ext cx="1224136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1200" dirty="0"/>
              <a:t>Malla base: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1200" dirty="0"/>
              <a:t>2 mm</a:t>
            </a:r>
          </a:p>
        </p:txBody>
      </p:sp>
      <p:cxnSp>
        <p:nvCxnSpPr>
          <p:cNvPr id="10" name="9 Conector recto de flecha"/>
          <p:cNvCxnSpPr>
            <a:endCxn id="6" idx="2"/>
          </p:cNvCxnSpPr>
          <p:nvPr/>
        </p:nvCxnSpPr>
        <p:spPr>
          <a:xfrm flipH="1" flipV="1">
            <a:off x="2123728" y="4558978"/>
            <a:ext cx="360040" cy="814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6516215" y="3866480"/>
            <a:ext cx="158417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1200" i="1" dirty="0" err="1"/>
              <a:t>Embedding</a:t>
            </a:r>
            <a:r>
              <a:rPr lang="es-ES" sz="1200" i="1" dirty="0"/>
              <a:t> </a:t>
            </a:r>
            <a:r>
              <a:rPr lang="es-ES" sz="1200" i="1" dirty="0" err="1"/>
              <a:t>cylinder</a:t>
            </a:r>
            <a:r>
              <a:rPr lang="es-ES" sz="1200" dirty="0"/>
              <a:t>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200" dirty="0" err="1"/>
              <a:t>Config</a:t>
            </a:r>
            <a:r>
              <a:rPr lang="es-ES" sz="1200" dirty="0"/>
              <a:t>. p: nivel 1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200" dirty="0" err="1"/>
              <a:t>Config</a:t>
            </a:r>
            <a:r>
              <a:rPr lang="es-ES" sz="1200" dirty="0"/>
              <a:t>. F: nivel 2</a:t>
            </a:r>
          </a:p>
        </p:txBody>
      </p:sp>
      <p:cxnSp>
        <p:nvCxnSpPr>
          <p:cNvPr id="13" name="12 Conector recto de flecha"/>
          <p:cNvCxnSpPr>
            <a:endCxn id="19" idx="1"/>
          </p:cNvCxnSpPr>
          <p:nvPr/>
        </p:nvCxnSpPr>
        <p:spPr>
          <a:xfrm>
            <a:off x="5255530" y="4097313"/>
            <a:ext cx="1260685" cy="92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6516214" y="1484783"/>
            <a:ext cx="158417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1200" i="1" dirty="0" err="1"/>
              <a:t>Embedding</a:t>
            </a:r>
            <a:r>
              <a:rPr lang="es-ES" sz="1200" i="1" dirty="0"/>
              <a:t> </a:t>
            </a:r>
            <a:r>
              <a:rPr lang="es-ES" sz="1200" i="1" dirty="0" err="1"/>
              <a:t>nozzle</a:t>
            </a:r>
            <a:r>
              <a:rPr lang="es-ES" sz="1200" dirty="0"/>
              <a:t>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200" dirty="0" err="1"/>
              <a:t>Config</a:t>
            </a:r>
            <a:r>
              <a:rPr lang="es-ES" sz="1200" dirty="0"/>
              <a:t>. p: nivel 3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200" dirty="0" err="1"/>
              <a:t>Config</a:t>
            </a:r>
            <a:r>
              <a:rPr lang="es-ES" sz="1200" dirty="0"/>
              <a:t>. F: nivel 4</a:t>
            </a:r>
          </a:p>
        </p:txBody>
      </p:sp>
      <p:cxnSp>
        <p:nvCxnSpPr>
          <p:cNvPr id="21" name="20 Conector recto de flecha"/>
          <p:cNvCxnSpPr>
            <a:endCxn id="24" idx="1"/>
          </p:cNvCxnSpPr>
          <p:nvPr/>
        </p:nvCxnSpPr>
        <p:spPr>
          <a:xfrm>
            <a:off x="4579938" y="1807948"/>
            <a:ext cx="193627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395536" y="2131114"/>
            <a:ext cx="2520281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" sz="1200" dirty="0"/>
              <a:t>AMR: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200" dirty="0" err="1"/>
              <a:t>Config</a:t>
            </a:r>
            <a:r>
              <a:rPr lang="es-ES" sz="1200" dirty="0"/>
              <a:t>. p: nivel 3 (gradiente 0,1%)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s-ES" sz="1200" dirty="0" err="1"/>
              <a:t>Config</a:t>
            </a:r>
            <a:r>
              <a:rPr lang="es-ES" sz="1200" dirty="0"/>
              <a:t>. F: nivel 4 (gradiente 1%)</a:t>
            </a:r>
          </a:p>
        </p:txBody>
      </p:sp>
      <p:cxnSp>
        <p:nvCxnSpPr>
          <p:cNvPr id="23" name="22 Conector recto de flecha"/>
          <p:cNvCxnSpPr>
            <a:endCxn id="28" idx="3"/>
          </p:cNvCxnSpPr>
          <p:nvPr/>
        </p:nvCxnSpPr>
        <p:spPr>
          <a:xfrm flipH="1">
            <a:off x="2915817" y="2131114"/>
            <a:ext cx="1656508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18837</TotalTime>
  <Words>1109</Words>
  <Application>Microsoft Office PowerPoint</Application>
  <PresentationFormat>Presentación en pantalla (4:3)</PresentationFormat>
  <Paragraphs>281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Mr10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Torres</dc:creator>
  <cp:lastModifiedBy>Teresa Pérez</cp:lastModifiedBy>
  <cp:revision>974</cp:revision>
  <dcterms:created xsi:type="dcterms:W3CDTF">2012-02-27T16:45:58Z</dcterms:created>
  <dcterms:modified xsi:type="dcterms:W3CDTF">2024-11-27T20:42:32Z</dcterms:modified>
</cp:coreProperties>
</file>